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59" r:id="rId4"/>
    <p:sldId id="262" r:id="rId5"/>
    <p:sldId id="263" r:id="rId6"/>
    <p:sldId id="264" r:id="rId7"/>
  </p:sldIdLst>
  <p:sldSz cx="6858000" cy="9906000" type="A4"/>
  <p:notesSz cx="9774238" cy="143525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D0"/>
    <a:srgbClr val="2E8B57"/>
    <a:srgbClr val="E7EA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85" autoAdjust="0"/>
    <p:restoredTop sz="96247" autoAdjust="0"/>
  </p:normalViewPr>
  <p:slideViewPr>
    <p:cSldViewPr snapToGrid="0">
      <p:cViewPr>
        <p:scale>
          <a:sx n="75" d="100"/>
          <a:sy n="75" d="100"/>
        </p:scale>
        <p:origin x="342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da-DK"/>
              <a:t>Klik for at redigere titeltypografien i masteren</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48594249-4EF3-4BF2-9B1E-3B1B9F9ECB92}" type="datetimeFigureOut">
              <a:rPr lang="da-DK" smtClean="0"/>
              <a:t>24-09-2025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4043344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594249-4EF3-4BF2-9B1E-3B1B9F9ECB92}" type="datetimeFigureOut">
              <a:rPr lang="da-DK" smtClean="0"/>
              <a:t>24-09-2025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155234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594249-4EF3-4BF2-9B1E-3B1B9F9ECB92}" type="datetimeFigureOut">
              <a:rPr lang="da-DK" smtClean="0"/>
              <a:t>24-09-2025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2070933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594249-4EF3-4BF2-9B1E-3B1B9F9ECB92}" type="datetimeFigureOut">
              <a:rPr lang="da-DK" smtClean="0"/>
              <a:t>24-09-2025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2543556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da-DK"/>
              <a:t>Klik for at redigere titeltypografien i masteren</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da-DK"/>
              <a:t>Klik for at redigere teksttypografierne i masteren</a:t>
            </a:r>
          </a:p>
        </p:txBody>
      </p:sp>
      <p:sp>
        <p:nvSpPr>
          <p:cNvPr id="4" name="Date Placeholder 3"/>
          <p:cNvSpPr>
            <a:spLocks noGrp="1"/>
          </p:cNvSpPr>
          <p:nvPr>
            <p:ph type="dt" sz="half" idx="10"/>
          </p:nvPr>
        </p:nvSpPr>
        <p:spPr/>
        <p:txBody>
          <a:bodyPr/>
          <a:lstStyle/>
          <a:p>
            <a:fld id="{48594249-4EF3-4BF2-9B1E-3B1B9F9ECB92}" type="datetimeFigureOut">
              <a:rPr lang="da-DK" smtClean="0"/>
              <a:t>24-09-2025</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2905472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48594249-4EF3-4BF2-9B1E-3B1B9F9ECB92}" type="datetimeFigureOut">
              <a:rPr lang="da-DK" smtClean="0"/>
              <a:t>24-09-2025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4213652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da-DK"/>
              <a:t>Klik for at redigere titeltypografien i masteren</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teksttypografierne i masteren</a:t>
            </a:r>
          </a:p>
        </p:txBody>
      </p:sp>
      <p:sp>
        <p:nvSpPr>
          <p:cNvPr id="4" name="Content Placeholder 3"/>
          <p:cNvSpPr>
            <a:spLocks noGrp="1"/>
          </p:cNvSpPr>
          <p:nvPr>
            <p:ph sz="half" idx="2"/>
          </p:nvPr>
        </p:nvSpPr>
        <p:spPr>
          <a:xfrm>
            <a:off x="472381" y="3618442"/>
            <a:ext cx="2901255" cy="532218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da-DK"/>
              <a:t>Klik for at redigere teksttypografierne i masteren</a:t>
            </a:r>
          </a:p>
        </p:txBody>
      </p:sp>
      <p:sp>
        <p:nvSpPr>
          <p:cNvPr id="6" name="Content Placeholder 5"/>
          <p:cNvSpPr>
            <a:spLocks noGrp="1"/>
          </p:cNvSpPr>
          <p:nvPr>
            <p:ph sz="quarter" idx="4"/>
          </p:nvPr>
        </p:nvSpPr>
        <p:spPr>
          <a:xfrm>
            <a:off x="3471863" y="3618442"/>
            <a:ext cx="2915543" cy="5322183"/>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48594249-4EF3-4BF2-9B1E-3B1B9F9ECB92}" type="datetimeFigureOut">
              <a:rPr lang="da-DK" smtClean="0"/>
              <a:t>24-09-2025</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3788890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48594249-4EF3-4BF2-9B1E-3B1B9F9ECB92}" type="datetimeFigureOut">
              <a:rPr lang="da-DK" smtClean="0"/>
              <a:t>24-09-2025</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407870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94249-4EF3-4BF2-9B1E-3B1B9F9ECB92}" type="datetimeFigureOut">
              <a:rPr lang="da-DK" smtClean="0"/>
              <a:t>24-09-2025</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3028715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a-DK"/>
              <a:t>Klik for at redigere titeltypografien i masteren</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48594249-4EF3-4BF2-9B1E-3B1B9F9ECB92}" type="datetimeFigureOut">
              <a:rPr lang="da-DK" smtClean="0"/>
              <a:t>24-09-2025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3560264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da-DK"/>
              <a:t>Klik på ikonet for at tilføje et billede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da-DK"/>
              <a:t>Klik for at redigere teksttypografierne i masteren</a:t>
            </a:r>
          </a:p>
        </p:txBody>
      </p:sp>
      <p:sp>
        <p:nvSpPr>
          <p:cNvPr id="5" name="Date Placeholder 4"/>
          <p:cNvSpPr>
            <a:spLocks noGrp="1"/>
          </p:cNvSpPr>
          <p:nvPr>
            <p:ph type="dt" sz="half" idx="10"/>
          </p:nvPr>
        </p:nvSpPr>
        <p:spPr/>
        <p:txBody>
          <a:bodyPr/>
          <a:lstStyle/>
          <a:p>
            <a:fld id="{48594249-4EF3-4BF2-9B1E-3B1B9F9ECB92}" type="datetimeFigureOut">
              <a:rPr lang="da-DK" smtClean="0"/>
              <a:t>24-09-2025</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6AC8D1E4-9EC1-47AC-9C95-BCF18F871300}" type="slidenum">
              <a:rPr lang="da-DK" smtClean="0"/>
              <a:t>‹nr.›</a:t>
            </a:fld>
            <a:endParaRPr lang="da-DK"/>
          </a:p>
        </p:txBody>
      </p:sp>
    </p:spTree>
    <p:extLst>
      <p:ext uri="{BB962C8B-B14F-4D97-AF65-F5344CB8AC3E}">
        <p14:creationId xmlns:p14="http://schemas.microsoft.com/office/powerpoint/2010/main" val="3184351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48594249-4EF3-4BF2-9B1E-3B1B9F9ECB92}" type="datetimeFigureOut">
              <a:rPr lang="da-DK" smtClean="0"/>
              <a:t>24-09-2025</a:t>
            </a:fld>
            <a:endParaRPr lang="da-DK"/>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da-DK"/>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6AC8D1E4-9EC1-47AC-9C95-BCF18F871300}" type="slidenum">
              <a:rPr lang="da-DK" smtClean="0"/>
              <a:t>‹nr.›</a:t>
            </a:fld>
            <a:endParaRPr lang="da-DK"/>
          </a:p>
        </p:txBody>
      </p:sp>
    </p:spTree>
    <p:extLst>
      <p:ext uri="{BB962C8B-B14F-4D97-AF65-F5344CB8AC3E}">
        <p14:creationId xmlns:p14="http://schemas.microsoft.com/office/powerpoint/2010/main" val="571375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jpg"/><Relationship Id="rId4" Type="http://schemas.openxmlformats.org/officeDocument/2006/relationships/hyperlink" Target="https://fmk.nemtilmeld.dk/219/" TargetMode="Externa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1571CC55-2EE7-E283-38E3-A4B8464B82AD}"/>
              </a:ext>
            </a:extLst>
          </p:cNvPr>
          <p:cNvSpPr/>
          <p:nvPr/>
        </p:nvSpPr>
        <p:spPr>
          <a:xfrm rot="21219781">
            <a:off x="-209231" y="2163494"/>
            <a:ext cx="7216701"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1" name="Rektangel 10">
            <a:extLst>
              <a:ext uri="{FF2B5EF4-FFF2-40B4-BE49-F238E27FC236}">
                <a16:creationId xmlns:a16="http://schemas.microsoft.com/office/drawing/2014/main" id="{8D395A55-351D-1489-D74E-A0B24B600236}"/>
              </a:ext>
            </a:extLst>
          </p:cNvPr>
          <p:cNvSpPr/>
          <p:nvPr/>
        </p:nvSpPr>
        <p:spPr>
          <a:xfrm rot="21219781">
            <a:off x="-137566" y="2400863"/>
            <a:ext cx="7216701"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Rektangel 8">
            <a:extLst>
              <a:ext uri="{FF2B5EF4-FFF2-40B4-BE49-F238E27FC236}">
                <a16:creationId xmlns:a16="http://schemas.microsoft.com/office/drawing/2014/main" id="{F0FD7679-7C2D-70A3-67DE-D0EB19E199CC}"/>
              </a:ext>
            </a:extLst>
          </p:cNvPr>
          <p:cNvSpPr/>
          <p:nvPr/>
        </p:nvSpPr>
        <p:spPr>
          <a:xfrm rot="21219781">
            <a:off x="-209231" y="1913434"/>
            <a:ext cx="7216701"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grpSp>
        <p:nvGrpSpPr>
          <p:cNvPr id="3" name="Gruppe 2">
            <a:extLst>
              <a:ext uri="{FF2B5EF4-FFF2-40B4-BE49-F238E27FC236}">
                <a16:creationId xmlns:a16="http://schemas.microsoft.com/office/drawing/2014/main" id="{643A26A6-AAFA-F242-D3E9-4D287852CE68}"/>
              </a:ext>
            </a:extLst>
          </p:cNvPr>
          <p:cNvGrpSpPr/>
          <p:nvPr/>
        </p:nvGrpSpPr>
        <p:grpSpPr>
          <a:xfrm>
            <a:off x="124278" y="291317"/>
            <a:ext cx="2222864" cy="2222865"/>
            <a:chOff x="383384" y="1350642"/>
            <a:chExt cx="1775635" cy="1775636"/>
          </a:xfrm>
        </p:grpSpPr>
        <p:sp>
          <p:nvSpPr>
            <p:cNvPr id="12" name="Ellipse 11">
              <a:extLst>
                <a:ext uri="{FF2B5EF4-FFF2-40B4-BE49-F238E27FC236}">
                  <a16:creationId xmlns:a16="http://schemas.microsoft.com/office/drawing/2014/main" id="{7D1D06FF-8312-7895-A4AB-6B2C32970236}"/>
                </a:ext>
              </a:extLst>
            </p:cNvPr>
            <p:cNvSpPr/>
            <p:nvPr/>
          </p:nvSpPr>
          <p:spPr>
            <a:xfrm>
              <a:off x="383384" y="1350642"/>
              <a:ext cx="1775635" cy="1775636"/>
            </a:xfrm>
            <a:prstGeom prst="ellipse">
              <a:avLst/>
            </a:prstGeom>
            <a:solidFill>
              <a:srgbClr val="FFFD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5" name="Billede 4" descr="Et billede, der indeholder clipart, illustration/afbildning, design, kunst&#10;&#10;Indhold genereret af kunstig intelligens kan være forkert.">
              <a:extLst>
                <a:ext uri="{FF2B5EF4-FFF2-40B4-BE49-F238E27FC236}">
                  <a16:creationId xmlns:a16="http://schemas.microsoft.com/office/drawing/2014/main" id="{B37CCEAE-34A4-DBC9-0D20-C9B751B2A8F9}"/>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2371" b="98745" l="0" r="98317">
                          <a14:foregroundMark x1="51473" y1="4603" x2="30996" y2="11715"/>
                          <a14:foregroundMark x1="30996" y1="11715" x2="9958" y2="30823"/>
                          <a14:foregroundMark x1="9958" y1="30823" x2="6171" y2="47838"/>
                          <a14:foregroundMark x1="6171" y1="47838" x2="16410" y2="72524"/>
                          <a14:foregroundMark x1="16410" y1="72524" x2="27069" y2="84658"/>
                          <a14:foregroundMark x1="27069" y1="84658" x2="28892" y2="85774"/>
                          <a14:foregroundMark x1="28752" y1="84937" x2="47966" y2="88424"/>
                          <a14:foregroundMark x1="47966" y1="88424" x2="72791" y2="79777"/>
                          <a14:foregroundMark x1="72791" y1="79777" x2="86396" y2="58438"/>
                          <a14:foregroundMark x1="86396" y1="58438" x2="85414" y2="27894"/>
                          <a14:foregroundMark x1="85414" y1="27894" x2="71529" y2="14086"/>
                          <a14:foregroundMark x1="71529" y1="14086" x2="51192" y2="11018"/>
                          <a14:foregroundMark x1="52875" y1="8647" x2="39411" y2="15900"/>
                          <a14:foregroundMark x1="39411" y1="15900" x2="31136" y2="27615"/>
                          <a14:foregroundMark x1="36746" y1="14505" x2="21879" y2="45049"/>
                          <a14:foregroundMark x1="17251" y1="32636" x2="16690" y2="61785"/>
                          <a14:foregroundMark x1="10659" y1="29010" x2="1543" y2="57322"/>
                          <a14:foregroundMark x1="1543" y1="57322" x2="8135" y2="76848"/>
                          <a14:foregroundMark x1="8135" y1="76848" x2="9818" y2="79637"/>
                          <a14:foregroundMark x1="14727" y1="84240" x2="21178" y2="89819"/>
                          <a14:foregroundMark x1="21178" y1="89819" x2="45442" y2="98466"/>
                          <a14:foregroundMark x1="45442" y1="98466" x2="56381" y2="98884"/>
                          <a14:foregroundMark x1="56381" y1="98884" x2="64516" y2="96653"/>
                          <a14:foregroundMark x1="64516" y1="96653" x2="81346" y2="85216"/>
                          <a14:foregroundMark x1="81346" y1="85216" x2="94109" y2="60530"/>
                          <a14:foregroundMark x1="94109" y1="60530" x2="96774" y2="38354"/>
                          <a14:foregroundMark x1="96774" y1="38354" x2="89060" y2="23849"/>
                          <a14:foregroundMark x1="89060" y1="23849" x2="58626" y2="5300"/>
                          <a14:foregroundMark x1="58626" y1="5300" x2="50070" y2="2510"/>
                          <a14:foregroundMark x1="50070" y1="2510" x2="26508" y2="9623"/>
                          <a14:foregroundMark x1="26508" y1="9623" x2="17391" y2="15481"/>
                          <a14:foregroundMark x1="17391" y1="15481" x2="6452" y2="30265"/>
                          <a14:foregroundMark x1="58065" y1="22315" x2="44460" y2="30265"/>
                          <a14:foregroundMark x1="44460" y1="30265" x2="37167" y2="41004"/>
                          <a14:foregroundMark x1="61851" y1="26220" x2="52174" y2="54672"/>
                          <a14:foregroundMark x1="35905" y1="17015" x2="73072" y2="41841"/>
                          <a14:foregroundMark x1="47405" y1="14226" x2="56802" y2="37099"/>
                          <a14:foregroundMark x1="52875" y1="17294" x2="54698" y2="34589"/>
                          <a14:foregroundMark x1="54278" y1="17713" x2="59888" y2="28312"/>
                          <a14:foregroundMark x1="59467" y1="26499" x2="66339" y2="46583"/>
                          <a14:foregroundMark x1="64236" y1="33891" x2="57504" y2="50767"/>
                          <a14:foregroundMark x1="45863" y1="36262" x2="54418" y2="42678"/>
                          <a14:foregroundMark x1="92426" y1="30823" x2="94811" y2="53556"/>
                          <a14:foregroundMark x1="94811" y1="53556" x2="93689" y2="62762"/>
                          <a14:foregroundMark x1="93689" y1="62762" x2="90463" y2="69874"/>
                          <a14:foregroundMark x1="98317" y1="44212" x2="98317" y2="54254"/>
                          <a14:foregroundMark x1="66900" y1="92608" x2="41374" y2="94979"/>
                          <a14:foregroundMark x1="41374" y1="94979" x2="38990" y2="94142"/>
                          <a14:foregroundMark x1="43058" y1="99163" x2="50070" y2="98745"/>
                          <a14:foregroundMark x1="50070" y1="98745" x2="50771" y2="98745"/>
                          <a14:foregroundMark x1="0" y1="43794" x2="0" y2="43794"/>
                        </a14:backgroundRemoval>
                      </a14:imgEffect>
                    </a14:imgLayer>
                  </a14:imgProps>
                </a:ext>
                <a:ext uri="{28A0092B-C50C-407E-A947-70E740481C1C}">
                  <a14:useLocalDpi xmlns:a14="http://schemas.microsoft.com/office/drawing/2010/main" val="0"/>
                </a:ext>
              </a:extLst>
            </a:blip>
            <a:stretch>
              <a:fillRect/>
            </a:stretch>
          </p:blipFill>
          <p:spPr>
            <a:xfrm>
              <a:off x="433870" y="1396432"/>
              <a:ext cx="1674663" cy="1684058"/>
            </a:xfrm>
            <a:prstGeom prst="rect">
              <a:avLst/>
            </a:prstGeom>
          </p:spPr>
        </p:pic>
      </p:grpSp>
      <p:sp>
        <p:nvSpPr>
          <p:cNvPr id="7" name="Tekstfelt 6">
            <a:extLst>
              <a:ext uri="{FF2B5EF4-FFF2-40B4-BE49-F238E27FC236}">
                <a16:creationId xmlns:a16="http://schemas.microsoft.com/office/drawing/2014/main" id="{D597C81A-B997-A624-A8BB-27FFEA085527}"/>
              </a:ext>
            </a:extLst>
          </p:cNvPr>
          <p:cNvSpPr txBox="1"/>
          <p:nvPr/>
        </p:nvSpPr>
        <p:spPr>
          <a:xfrm>
            <a:off x="2457863" y="381470"/>
            <a:ext cx="4902510" cy="1569660"/>
          </a:xfrm>
          <a:prstGeom prst="rect">
            <a:avLst/>
          </a:prstGeom>
          <a:noFill/>
        </p:spPr>
        <p:txBody>
          <a:bodyPr wrap="square">
            <a:spAutoFit/>
          </a:bodyPr>
          <a:lstStyle/>
          <a:p>
            <a:r>
              <a:rPr lang="da-DK" sz="4800" dirty="0" err="1">
                <a:solidFill>
                  <a:srgbClr val="2E8B57"/>
                </a:solidFill>
                <a:latin typeface="Akshar SemiBold" pitchFamily="2" charset="0"/>
                <a:ea typeface="Aptos" panose="020B0004020202020204" pitchFamily="34" charset="0"/>
                <a:cs typeface="Akshar SemiBold" pitchFamily="2" charset="0"/>
              </a:rPr>
              <a:t>Fundraisingdag</a:t>
            </a:r>
            <a:r>
              <a:rPr lang="da-DK" sz="4800" dirty="0">
                <a:solidFill>
                  <a:srgbClr val="2E8B57"/>
                </a:solidFill>
                <a:latin typeface="Akshar SemiBold" pitchFamily="2" charset="0"/>
                <a:ea typeface="Aptos" panose="020B0004020202020204" pitchFamily="34" charset="0"/>
                <a:cs typeface="Akshar SemiBold" pitchFamily="2" charset="0"/>
              </a:rPr>
              <a:t> </a:t>
            </a:r>
            <a:br>
              <a:rPr lang="da-DK" sz="4800" dirty="0">
                <a:solidFill>
                  <a:srgbClr val="2E8B57"/>
                </a:solidFill>
                <a:latin typeface="Akshar SemiBold" pitchFamily="2" charset="0"/>
                <a:ea typeface="Aptos" panose="020B0004020202020204" pitchFamily="34" charset="0"/>
                <a:cs typeface="Akshar SemiBold" pitchFamily="2" charset="0"/>
              </a:rPr>
            </a:br>
            <a:r>
              <a:rPr lang="da-DK" sz="4800" dirty="0">
                <a:solidFill>
                  <a:srgbClr val="2E8B57"/>
                </a:solidFill>
                <a:latin typeface="Akshar SemiBold" pitchFamily="2" charset="0"/>
                <a:ea typeface="Aptos" panose="020B0004020202020204" pitchFamily="34" charset="0"/>
                <a:cs typeface="Akshar SemiBold" pitchFamily="2" charset="0"/>
              </a:rPr>
              <a:t>Fyn</a:t>
            </a:r>
            <a:endParaRPr lang="da-DK" sz="5400" dirty="0">
              <a:solidFill>
                <a:srgbClr val="2E8B57"/>
              </a:solidFill>
              <a:latin typeface="Akshar SemiBold" pitchFamily="2" charset="0"/>
              <a:ea typeface="Aptos" panose="020B0004020202020204" pitchFamily="34" charset="0"/>
              <a:cs typeface="Akshar SemiBold" pitchFamily="2" charset="0"/>
            </a:endParaRPr>
          </a:p>
        </p:txBody>
      </p:sp>
      <p:sp>
        <p:nvSpPr>
          <p:cNvPr id="8" name="Tekstfelt 7">
            <a:extLst>
              <a:ext uri="{FF2B5EF4-FFF2-40B4-BE49-F238E27FC236}">
                <a16:creationId xmlns:a16="http://schemas.microsoft.com/office/drawing/2014/main" id="{23F85D57-D33A-9A6F-21FC-DB3B6EA34AE2}"/>
              </a:ext>
            </a:extLst>
          </p:cNvPr>
          <p:cNvSpPr txBox="1"/>
          <p:nvPr/>
        </p:nvSpPr>
        <p:spPr>
          <a:xfrm rot="21240000">
            <a:off x="2850069" y="2227880"/>
            <a:ext cx="3978615" cy="769441"/>
          </a:xfrm>
          <a:prstGeom prst="rect">
            <a:avLst/>
          </a:prstGeom>
          <a:noFill/>
        </p:spPr>
        <p:txBody>
          <a:bodyPr wrap="square">
            <a:spAutoFit/>
          </a:bodyPr>
          <a:lstStyle/>
          <a:p>
            <a:pPr algn="r"/>
            <a:r>
              <a:rPr lang="da-DK" sz="4400" dirty="0">
                <a:solidFill>
                  <a:srgbClr val="FFFDD0"/>
                </a:solidFill>
                <a:latin typeface="Akshar SemiBold" pitchFamily="2" charset="0"/>
                <a:ea typeface="Aptos" panose="020B0004020202020204" pitchFamily="34" charset="0"/>
                <a:cs typeface="Akshar SemiBold" pitchFamily="2" charset="0"/>
              </a:rPr>
              <a:t>2. oktober 2025</a:t>
            </a:r>
            <a:endParaRPr lang="da-DK" sz="4800" dirty="0">
              <a:solidFill>
                <a:srgbClr val="FFFDD0"/>
              </a:solidFill>
              <a:latin typeface="Akshar SemiBold" pitchFamily="2" charset="0"/>
              <a:ea typeface="Aptos" panose="020B0004020202020204" pitchFamily="34" charset="0"/>
              <a:cs typeface="Akshar SemiBold" pitchFamily="2" charset="0"/>
            </a:endParaRPr>
          </a:p>
        </p:txBody>
      </p:sp>
      <p:sp>
        <p:nvSpPr>
          <p:cNvPr id="6" name="Tekstfelt 5">
            <a:extLst>
              <a:ext uri="{FF2B5EF4-FFF2-40B4-BE49-F238E27FC236}">
                <a16:creationId xmlns:a16="http://schemas.microsoft.com/office/drawing/2014/main" id="{42AE3189-4DC9-7BF3-7272-81358F5DFB5F}"/>
              </a:ext>
            </a:extLst>
          </p:cNvPr>
          <p:cNvSpPr txBox="1"/>
          <p:nvPr/>
        </p:nvSpPr>
        <p:spPr>
          <a:xfrm rot="21240000">
            <a:off x="1250664" y="3021967"/>
            <a:ext cx="5698900" cy="584775"/>
          </a:xfrm>
          <a:prstGeom prst="rect">
            <a:avLst/>
          </a:prstGeom>
          <a:noFill/>
        </p:spPr>
        <p:txBody>
          <a:bodyPr wrap="square">
            <a:spAutoFit/>
          </a:bodyPr>
          <a:lstStyle/>
          <a:p>
            <a:pPr algn="ctr">
              <a:buNone/>
            </a:pPr>
            <a:r>
              <a:rPr lang="da-DK" sz="1600" b="1" dirty="0">
                <a:solidFill>
                  <a:srgbClr val="2E8B57"/>
                </a:solidFill>
                <a:effectLst/>
                <a:latin typeface="Arial" panose="020B0604020202020204" pitchFamily="34" charset="0"/>
                <a:ea typeface="Times New Roman" panose="02020603050405020304" pitchFamily="18" charset="0"/>
                <a:cs typeface="Arial" panose="020B0604020202020204" pitchFamily="34" charset="0"/>
              </a:rPr>
              <a:t>Fynske foreninger, kulturaktører, klubber og lokalråd inviteres til en spændende dag i Idrætscenter Midtfyn</a:t>
            </a:r>
            <a:endParaRPr lang="da-DK" sz="10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22" name="Tekstfelt 21">
            <a:extLst>
              <a:ext uri="{FF2B5EF4-FFF2-40B4-BE49-F238E27FC236}">
                <a16:creationId xmlns:a16="http://schemas.microsoft.com/office/drawing/2014/main" id="{F7148B16-2BE5-BD57-030F-2F58B62ED67F}"/>
              </a:ext>
            </a:extLst>
          </p:cNvPr>
          <p:cNvSpPr txBox="1"/>
          <p:nvPr/>
        </p:nvSpPr>
        <p:spPr>
          <a:xfrm>
            <a:off x="579550" y="4260502"/>
            <a:ext cx="5698900" cy="1384995"/>
          </a:xfrm>
          <a:prstGeom prst="rect">
            <a:avLst/>
          </a:prstGeom>
          <a:noFill/>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da-DK" altLang="da-DK" sz="2400" b="1" i="0" u="none" strike="noStrike" kern="1200" cap="none" spc="0" normalizeH="0" baseline="0" noProof="0" dirty="0">
                <a:ln>
                  <a:noFill/>
                </a:ln>
                <a:solidFill>
                  <a:srgbClr val="2E8B57"/>
                </a:solidFill>
                <a:effectLst/>
                <a:uLnTx/>
                <a:uFillTx/>
                <a:latin typeface="Aptos" panose="02110004020202020204"/>
                <a:ea typeface="Times New Roman" panose="02020603050405020304" pitchFamily="18" charset="0"/>
                <a:cs typeface="Arial" panose="020B0604020202020204" pitchFamily="34" charset="0"/>
              </a:rPr>
              <a:t>Tilmeld dig </a:t>
            </a:r>
            <a:r>
              <a:rPr kumimoji="0" lang="da-DK" altLang="da-DK" sz="2400" b="1" i="0" u="none" strike="noStrike" kern="1200" cap="none" spc="0" normalizeH="0" baseline="0" noProof="0" dirty="0" err="1">
                <a:ln>
                  <a:noFill/>
                </a:ln>
                <a:solidFill>
                  <a:srgbClr val="2E8B57"/>
                </a:solidFill>
                <a:effectLst/>
                <a:uLnTx/>
                <a:uFillTx/>
                <a:latin typeface="Aptos" panose="02110004020202020204"/>
                <a:ea typeface="Times New Roman" panose="02020603050405020304" pitchFamily="18" charset="0"/>
                <a:cs typeface="Arial" panose="020B0604020202020204" pitchFamily="34" charset="0"/>
              </a:rPr>
              <a:t>Fundraisingdag</a:t>
            </a:r>
            <a:r>
              <a:rPr kumimoji="0" lang="da-DK" altLang="da-DK" sz="2400" b="1" i="0" u="none" strike="noStrike" kern="1200" cap="none" spc="0" normalizeH="0" baseline="0" noProof="0" dirty="0">
                <a:ln>
                  <a:noFill/>
                </a:ln>
                <a:solidFill>
                  <a:srgbClr val="2E8B57"/>
                </a:solidFill>
                <a:effectLst/>
                <a:uLnTx/>
                <a:uFillTx/>
                <a:latin typeface="Aptos" panose="02110004020202020204"/>
                <a:ea typeface="Times New Roman" panose="02020603050405020304" pitchFamily="18" charset="0"/>
                <a:cs typeface="Arial" panose="020B0604020202020204" pitchFamily="34" charset="0"/>
              </a:rPr>
              <a:t> Fyn</a:t>
            </a:r>
            <a:endParaRPr kumimoji="0" lang="da-DK" altLang="da-DK" sz="2000" b="1" i="0" u="none" strike="noStrike" kern="1200" cap="none" spc="0" normalizeH="0" baseline="0" noProof="0" dirty="0">
              <a:ln>
                <a:noFill/>
              </a:ln>
              <a:solidFill>
                <a:srgbClr val="365F91"/>
              </a:solidFill>
              <a:effectLst/>
              <a:uLnTx/>
              <a:uFillTx/>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da-DK" altLang="da-DK"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Følg linket eller scan koden nedenfor. </a:t>
            </a:r>
            <a:r>
              <a:rPr lang="da-DK" altLang="da-DK" sz="1600" dirty="0">
                <a:solidFill>
                  <a:prstClr val="black"/>
                </a:solidFill>
                <a:latin typeface="Arial" panose="020B0604020202020204" pitchFamily="34" charset="0"/>
                <a:ea typeface="Times New Roman" panose="02020603050405020304" pitchFamily="18" charset="0"/>
                <a:cs typeface="Arial" panose="020B0604020202020204" pitchFamily="34" charset="0"/>
              </a:rPr>
              <a:t> </a:t>
            </a:r>
            <a:br>
              <a:rPr lang="da-DK" altLang="da-DK" sz="1600" dirty="0">
                <a:solidFill>
                  <a:prstClr val="black"/>
                </a:solidFill>
                <a:latin typeface="Arial" panose="020B0604020202020204" pitchFamily="34" charset="0"/>
                <a:ea typeface="Times New Roman" panose="02020603050405020304" pitchFamily="18" charset="0"/>
                <a:cs typeface="Arial" panose="020B0604020202020204" pitchFamily="34" charset="0"/>
              </a:rPr>
            </a:br>
            <a:r>
              <a:rPr kumimoji="0" lang="da-DK" altLang="da-DK" sz="16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Her kan du også se det fulde program.</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da-DK" altLang="da-DK" sz="2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
        <p:nvSpPr>
          <p:cNvPr id="24" name="Tekstfelt 23">
            <a:extLst>
              <a:ext uri="{FF2B5EF4-FFF2-40B4-BE49-F238E27FC236}">
                <a16:creationId xmlns:a16="http://schemas.microsoft.com/office/drawing/2014/main" id="{41F1681C-5617-0355-47C7-4370A239F8F4}"/>
              </a:ext>
            </a:extLst>
          </p:cNvPr>
          <p:cNvSpPr txBox="1"/>
          <p:nvPr/>
        </p:nvSpPr>
        <p:spPr>
          <a:xfrm>
            <a:off x="579550" y="5487811"/>
            <a:ext cx="2980241" cy="954107"/>
          </a:xfrm>
          <a:prstGeom prst="rect">
            <a:avLst/>
          </a:prstGeom>
          <a:noFill/>
        </p:spPr>
        <p:txBody>
          <a:bodyPr wrap="square">
            <a:spAutoFit/>
          </a:bodyPr>
          <a:lstStyle/>
          <a:p>
            <a:pPr algn="ctr" defTabSz="914400" eaLnBrk="0" fontAlgn="base" hangingPunct="0">
              <a:spcBef>
                <a:spcPct val="0"/>
              </a:spcBef>
              <a:spcAft>
                <a:spcPct val="0"/>
              </a:spcAft>
              <a:defRPr/>
            </a:pPr>
            <a:r>
              <a:rPr lang="da-DK" sz="2800" b="1" u="sng" dirty="0">
                <a:hlinkClick r:id="rId4" tooltip="https://fmk.nemtilmeld.dk/219/"/>
              </a:rPr>
              <a:t>https://fmk.nemtilmeld.dk/219/</a:t>
            </a:r>
            <a:endParaRPr lang="da-DK" sz="2800" dirty="0"/>
          </a:p>
        </p:txBody>
      </p:sp>
      <p:pic>
        <p:nvPicPr>
          <p:cNvPr id="26" name="Billede 25" descr="Et billede, der indeholder indendørs, basketball, person, tøj&#10;&#10;AI-genereret indhold kan være ukorrekt.">
            <a:extLst>
              <a:ext uri="{FF2B5EF4-FFF2-40B4-BE49-F238E27FC236}">
                <a16:creationId xmlns:a16="http://schemas.microsoft.com/office/drawing/2014/main" id="{5C5F1E30-4E5C-4037-4F55-64B0F8453E03}"/>
              </a:ext>
            </a:extLst>
          </p:cNvPr>
          <p:cNvPicPr>
            <a:picLocks noChangeAspect="1"/>
          </p:cNvPicPr>
          <p:nvPr/>
        </p:nvPicPr>
        <p:blipFill>
          <a:blip r:embed="rId5">
            <a:extLst>
              <a:ext uri="{28A0092B-C50C-407E-A947-70E740481C1C}">
                <a14:useLocalDpi xmlns:a14="http://schemas.microsoft.com/office/drawing/2010/main" val="0"/>
              </a:ext>
            </a:extLst>
          </a:blip>
          <a:srcRect t="41837" b="6779"/>
          <a:stretch>
            <a:fillRect/>
          </a:stretch>
        </p:blipFill>
        <p:spPr>
          <a:xfrm>
            <a:off x="2" y="6971636"/>
            <a:ext cx="6857997" cy="2643046"/>
          </a:xfrm>
          <a:prstGeom prst="rect">
            <a:avLst/>
          </a:prstGeom>
        </p:spPr>
      </p:pic>
      <p:grpSp>
        <p:nvGrpSpPr>
          <p:cNvPr id="28" name="Gruppe 27">
            <a:extLst>
              <a:ext uri="{FF2B5EF4-FFF2-40B4-BE49-F238E27FC236}">
                <a16:creationId xmlns:a16="http://schemas.microsoft.com/office/drawing/2014/main" id="{0FAD6D38-AC6A-69E8-85FD-1140A1F0F980}"/>
              </a:ext>
            </a:extLst>
          </p:cNvPr>
          <p:cNvGrpSpPr/>
          <p:nvPr/>
        </p:nvGrpSpPr>
        <p:grpSpPr>
          <a:xfrm>
            <a:off x="3519488" y="5476522"/>
            <a:ext cx="2822164" cy="2643046"/>
            <a:chOff x="3928056" y="5394655"/>
            <a:chExt cx="2072923" cy="1941358"/>
          </a:xfrm>
        </p:grpSpPr>
        <p:sp>
          <p:nvSpPr>
            <p:cNvPr id="27" name="Rektangel: afrundede hjørner 26">
              <a:extLst>
                <a:ext uri="{FF2B5EF4-FFF2-40B4-BE49-F238E27FC236}">
                  <a16:creationId xmlns:a16="http://schemas.microsoft.com/office/drawing/2014/main" id="{FBBBF260-676F-9A3A-1A91-7F0A3305FED1}"/>
                </a:ext>
              </a:extLst>
            </p:cNvPr>
            <p:cNvSpPr/>
            <p:nvPr/>
          </p:nvSpPr>
          <p:spPr>
            <a:xfrm>
              <a:off x="3928056" y="5394655"/>
              <a:ext cx="2072923" cy="1941358"/>
            </a:xfrm>
            <a:prstGeom prst="roundRect">
              <a:avLst>
                <a:gd name="adj" fmla="val 10332"/>
              </a:avLst>
            </a:prstGeom>
            <a:solidFill>
              <a:srgbClr val="FFFD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2051" name="Picture 3">
              <a:extLst>
                <a:ext uri="{FF2B5EF4-FFF2-40B4-BE49-F238E27FC236}">
                  <a16:creationId xmlns:a16="http://schemas.microsoft.com/office/drawing/2014/main" id="{8EA76BC3-DA15-1F60-597A-04F053B9A72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27904" y="5453041"/>
              <a:ext cx="1673225" cy="1673225"/>
            </a:xfrm>
            <a:prstGeom prst="rect">
              <a:avLst/>
            </a:prstGeom>
            <a:noFill/>
            <a:ln w="57150">
              <a:solidFill>
                <a:srgbClr val="2E8B57"/>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Tree>
    <p:extLst>
      <p:ext uri="{BB962C8B-B14F-4D97-AF65-F5344CB8AC3E}">
        <p14:creationId xmlns:p14="http://schemas.microsoft.com/office/powerpoint/2010/main" val="28533895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a:extLst>
            <a:ext uri="{FF2B5EF4-FFF2-40B4-BE49-F238E27FC236}">
              <a16:creationId xmlns:a16="http://schemas.microsoft.com/office/drawing/2014/main" id="{936E2E25-B917-5E90-65C7-C5E78D718E34}"/>
            </a:ext>
          </a:extLst>
        </p:cNvPr>
        <p:cNvGrpSpPr/>
        <p:nvPr/>
      </p:nvGrpSpPr>
      <p:grpSpPr>
        <a:xfrm>
          <a:off x="0" y="0"/>
          <a:ext cx="0" cy="0"/>
          <a:chOff x="0" y="0"/>
          <a:chExt cx="0" cy="0"/>
        </a:xfrm>
      </p:grpSpPr>
      <p:sp>
        <p:nvSpPr>
          <p:cNvPr id="16" name="Rectangle 2">
            <a:extLst>
              <a:ext uri="{FF2B5EF4-FFF2-40B4-BE49-F238E27FC236}">
                <a16:creationId xmlns:a16="http://schemas.microsoft.com/office/drawing/2014/main" id="{4D8C5331-2AD8-99F5-F191-8C3CF6BC5305}"/>
              </a:ext>
            </a:extLst>
          </p:cNvPr>
          <p:cNvSpPr>
            <a:spLocks noChangeArrowheads="1"/>
          </p:cNvSpPr>
          <p:nvPr/>
        </p:nvSpPr>
        <p:spPr bwMode="auto">
          <a:xfrm>
            <a:off x="333742" y="170415"/>
            <a:ext cx="6190513" cy="4324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04704" rIns="91440" bIns="4572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rPr>
              <a:t>Hvad kan du forvente?</a:t>
            </a:r>
            <a:endParaRPr kumimoji="0" lang="da-DK" altLang="da-DK" sz="1600" b="1" i="0" u="none" strike="noStrike" kern="1200" cap="none" spc="0" normalizeH="0" baseline="0" noProof="0" dirty="0">
              <a:ln>
                <a:noFill/>
              </a:ln>
              <a:solidFill>
                <a:srgbClr val="365F91"/>
              </a:solidFill>
              <a:effectLst/>
              <a:uLnTx/>
              <a:uFillTx/>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da-DK" altLang="da-DK" sz="12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Fundraisingdag</a:t>
            </a: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Fyn er for alle, som arbejder for et spændende, sundt, nytænkende og godt kultur- og fritidsliv på Fyn. </a:t>
            </a:r>
            <a:endParaRPr kumimoji="0" lang="da-DK" altLang="da-DK" sz="5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Vi har inddelt dagen i temaer, så du selv kan sammensætte dit program: </a:t>
            </a:r>
            <a:endParaRPr kumimoji="0" lang="da-DK" altLang="da-DK" sz="5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Vil du vide mere om bestemte fonde? </a:t>
            </a:r>
            <a:endParaRPr kumimoji="0" lang="da-DK" altLang="da-DK" sz="5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Vil du lade dig inspirere af, hvad andre har gjort og høre mere om </a:t>
            </a:r>
            <a:r>
              <a:rPr kumimoji="0" lang="da-DK" altLang="da-DK" sz="1200" b="0" i="0" u="none" strike="noStrike" kern="1200" cap="none" spc="0" normalizeH="0" baseline="0" noProof="0" dirty="0" err="1">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fundraisingteknikker</a:t>
            </a: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da-DK" altLang="da-DK" sz="5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171450" marR="0" lvl="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da-DK" altLang="da-DK" sz="12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Eller vil du projektudvikle? </a:t>
            </a:r>
            <a:endParaRPr kumimoji="0" lang="da-DK" altLang="da-DK" sz="5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rPr>
              <a:t>Program for dagen </a:t>
            </a:r>
            <a:r>
              <a:rPr kumimoji="0" lang="da-DK" altLang="da-DK" sz="12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(Dørene åbner 15.45)</a:t>
            </a:r>
            <a:endParaRPr kumimoji="0" lang="da-DK" altLang="da-DK" sz="1600" b="1" i="0" u="none" strike="noStrike" kern="1200" cap="none" spc="0" normalizeH="0" baseline="0" noProof="0" dirty="0">
              <a:ln>
                <a:noFill/>
              </a:ln>
              <a:solidFill>
                <a:srgbClr val="365F91"/>
              </a:solidFill>
              <a:effectLst/>
              <a:uLnTx/>
              <a:uFillTx/>
              <a:latin typeface="Cambria" panose="020405030504060302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da-DK" altLang="da-DK" b="1" i="0" u="none" strike="noStrike" kern="1200" cap="none" spc="0" normalizeH="0" baseline="0" noProof="0" dirty="0">
              <a:ln>
                <a:noFill/>
              </a:ln>
              <a:solidFill>
                <a:srgbClr val="2E8B57"/>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
        <p:nvSpPr>
          <p:cNvPr id="10" name="Rektangel 9">
            <a:extLst>
              <a:ext uri="{FF2B5EF4-FFF2-40B4-BE49-F238E27FC236}">
                <a16:creationId xmlns:a16="http://schemas.microsoft.com/office/drawing/2014/main" id="{279C2F9D-FA73-1BC0-A528-226E68FAC844}"/>
              </a:ext>
            </a:extLst>
          </p:cNvPr>
          <p:cNvSpPr/>
          <p:nvPr/>
        </p:nvSpPr>
        <p:spPr>
          <a:xfrm rot="21219781">
            <a:off x="-3459357" y="8589419"/>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Rektangel 10">
            <a:extLst>
              <a:ext uri="{FF2B5EF4-FFF2-40B4-BE49-F238E27FC236}">
                <a16:creationId xmlns:a16="http://schemas.microsoft.com/office/drawing/2014/main" id="{72E2CEEA-29FA-63F3-A4D6-E4DF327F2D14}"/>
              </a:ext>
            </a:extLst>
          </p:cNvPr>
          <p:cNvSpPr/>
          <p:nvPr/>
        </p:nvSpPr>
        <p:spPr>
          <a:xfrm rot="21219781">
            <a:off x="-3387692" y="8826788"/>
            <a:ext cx="11341163"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9" name="Rektangel 8">
            <a:extLst>
              <a:ext uri="{FF2B5EF4-FFF2-40B4-BE49-F238E27FC236}">
                <a16:creationId xmlns:a16="http://schemas.microsoft.com/office/drawing/2014/main" id="{00B1EB42-C17F-C248-CAEE-B47B80F9EC6D}"/>
              </a:ext>
            </a:extLst>
          </p:cNvPr>
          <p:cNvSpPr/>
          <p:nvPr/>
        </p:nvSpPr>
        <p:spPr>
          <a:xfrm rot="21219781">
            <a:off x="-3459357" y="8339359"/>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nvGrpSpPr>
          <p:cNvPr id="3" name="Gruppe 2">
            <a:extLst>
              <a:ext uri="{FF2B5EF4-FFF2-40B4-BE49-F238E27FC236}">
                <a16:creationId xmlns:a16="http://schemas.microsoft.com/office/drawing/2014/main" id="{AB072C6B-E986-75E0-63B2-E0220CD91366}"/>
              </a:ext>
            </a:extLst>
          </p:cNvPr>
          <p:cNvGrpSpPr/>
          <p:nvPr/>
        </p:nvGrpSpPr>
        <p:grpSpPr>
          <a:xfrm>
            <a:off x="240186" y="7774135"/>
            <a:ext cx="1627251" cy="1627252"/>
            <a:chOff x="383384" y="1350642"/>
            <a:chExt cx="1775635" cy="1775636"/>
          </a:xfrm>
        </p:grpSpPr>
        <p:sp>
          <p:nvSpPr>
            <p:cNvPr id="12" name="Ellipse 11">
              <a:extLst>
                <a:ext uri="{FF2B5EF4-FFF2-40B4-BE49-F238E27FC236}">
                  <a16:creationId xmlns:a16="http://schemas.microsoft.com/office/drawing/2014/main" id="{2D2CDA56-EE65-18AF-423F-8AB688C754D4}"/>
                </a:ext>
              </a:extLst>
            </p:cNvPr>
            <p:cNvSpPr/>
            <p:nvPr/>
          </p:nvSpPr>
          <p:spPr>
            <a:xfrm>
              <a:off x="383384" y="1350642"/>
              <a:ext cx="1775635" cy="1775636"/>
            </a:xfrm>
            <a:prstGeom prst="ellipse">
              <a:avLst/>
            </a:prstGeom>
            <a:solidFill>
              <a:srgbClr val="FFFDD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5" name="Billede 4" descr="Et billede, der indeholder clipart, illustration/afbildning, design, kunst&#10;&#10;Indhold genereret af kunstig intelligens kan være forkert.">
              <a:extLst>
                <a:ext uri="{FF2B5EF4-FFF2-40B4-BE49-F238E27FC236}">
                  <a16:creationId xmlns:a16="http://schemas.microsoft.com/office/drawing/2014/main" id="{B3442935-97DC-CE28-8AC5-D0CD3974B690}"/>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2371" b="98745" l="0" r="98317">
                          <a14:foregroundMark x1="51473" y1="4603" x2="30996" y2="11715"/>
                          <a14:foregroundMark x1="30996" y1="11715" x2="9958" y2="30823"/>
                          <a14:foregroundMark x1="9958" y1="30823" x2="6171" y2="47838"/>
                          <a14:foregroundMark x1="6171" y1="47838" x2="16410" y2="72524"/>
                          <a14:foregroundMark x1="16410" y1="72524" x2="27069" y2="84658"/>
                          <a14:foregroundMark x1="27069" y1="84658" x2="28892" y2="85774"/>
                          <a14:foregroundMark x1="28752" y1="84937" x2="47966" y2="88424"/>
                          <a14:foregroundMark x1="47966" y1="88424" x2="72791" y2="79777"/>
                          <a14:foregroundMark x1="72791" y1="79777" x2="86396" y2="58438"/>
                          <a14:foregroundMark x1="86396" y1="58438" x2="85414" y2="27894"/>
                          <a14:foregroundMark x1="85414" y1="27894" x2="71529" y2="14086"/>
                          <a14:foregroundMark x1="71529" y1="14086" x2="51192" y2="11018"/>
                          <a14:foregroundMark x1="52875" y1="8647" x2="39411" y2="15900"/>
                          <a14:foregroundMark x1="39411" y1="15900" x2="31136" y2="27615"/>
                          <a14:foregroundMark x1="36746" y1="14505" x2="21879" y2="45049"/>
                          <a14:foregroundMark x1="17251" y1="32636" x2="16690" y2="61785"/>
                          <a14:foregroundMark x1="10659" y1="29010" x2="1543" y2="57322"/>
                          <a14:foregroundMark x1="1543" y1="57322" x2="8135" y2="76848"/>
                          <a14:foregroundMark x1="8135" y1="76848" x2="9818" y2="79637"/>
                          <a14:foregroundMark x1="14727" y1="84240" x2="21178" y2="89819"/>
                          <a14:foregroundMark x1="21178" y1="89819" x2="45442" y2="98466"/>
                          <a14:foregroundMark x1="45442" y1="98466" x2="56381" y2="98884"/>
                          <a14:foregroundMark x1="56381" y1="98884" x2="64516" y2="96653"/>
                          <a14:foregroundMark x1="64516" y1="96653" x2="81346" y2="85216"/>
                          <a14:foregroundMark x1="81346" y1="85216" x2="94109" y2="60530"/>
                          <a14:foregroundMark x1="94109" y1="60530" x2="96774" y2="38354"/>
                          <a14:foregroundMark x1="96774" y1="38354" x2="89060" y2="23849"/>
                          <a14:foregroundMark x1="89060" y1="23849" x2="58626" y2="5300"/>
                          <a14:foregroundMark x1="58626" y1="5300" x2="50070" y2="2510"/>
                          <a14:foregroundMark x1="50070" y1="2510" x2="26508" y2="9623"/>
                          <a14:foregroundMark x1="26508" y1="9623" x2="17391" y2="15481"/>
                          <a14:foregroundMark x1="17391" y1="15481" x2="6452" y2="30265"/>
                          <a14:foregroundMark x1="58065" y1="22315" x2="44460" y2="30265"/>
                          <a14:foregroundMark x1="44460" y1="30265" x2="37167" y2="41004"/>
                          <a14:foregroundMark x1="61851" y1="26220" x2="52174" y2="54672"/>
                          <a14:foregroundMark x1="35905" y1="17015" x2="73072" y2="41841"/>
                          <a14:foregroundMark x1="47405" y1="14226" x2="56802" y2="37099"/>
                          <a14:foregroundMark x1="52875" y1="17294" x2="54698" y2="34589"/>
                          <a14:foregroundMark x1="54278" y1="17713" x2="59888" y2="28312"/>
                          <a14:foregroundMark x1="59467" y1="26499" x2="66339" y2="46583"/>
                          <a14:foregroundMark x1="64236" y1="33891" x2="57504" y2="50767"/>
                          <a14:foregroundMark x1="45863" y1="36262" x2="54418" y2="42678"/>
                          <a14:foregroundMark x1="92426" y1="30823" x2="94811" y2="53556"/>
                          <a14:foregroundMark x1="94811" y1="53556" x2="93689" y2="62762"/>
                          <a14:foregroundMark x1="93689" y1="62762" x2="90463" y2="69874"/>
                          <a14:foregroundMark x1="98317" y1="44212" x2="98317" y2="54254"/>
                          <a14:foregroundMark x1="66900" y1="92608" x2="41374" y2="94979"/>
                          <a14:foregroundMark x1="41374" y1="94979" x2="38990" y2="94142"/>
                          <a14:foregroundMark x1="43058" y1="99163" x2="50070" y2="98745"/>
                          <a14:foregroundMark x1="50070" y1="98745" x2="50771" y2="98745"/>
                          <a14:foregroundMark x1="0" y1="43794" x2="0" y2="43794"/>
                        </a14:backgroundRemoval>
                      </a14:imgEffect>
                    </a14:imgLayer>
                  </a14:imgProps>
                </a:ext>
                <a:ext uri="{28A0092B-C50C-407E-A947-70E740481C1C}">
                  <a14:useLocalDpi xmlns:a14="http://schemas.microsoft.com/office/drawing/2010/main" val="0"/>
                </a:ext>
              </a:extLst>
            </a:blip>
            <a:stretch>
              <a:fillRect/>
            </a:stretch>
          </p:blipFill>
          <p:spPr>
            <a:xfrm>
              <a:off x="433870" y="1396432"/>
              <a:ext cx="1674663" cy="1684058"/>
            </a:xfrm>
            <a:prstGeom prst="rect">
              <a:avLst/>
            </a:prstGeom>
          </p:spPr>
        </p:pic>
      </p:grpSp>
      <p:graphicFrame>
        <p:nvGraphicFramePr>
          <p:cNvPr id="15" name="Tabel 14">
            <a:extLst>
              <a:ext uri="{FF2B5EF4-FFF2-40B4-BE49-F238E27FC236}">
                <a16:creationId xmlns:a16="http://schemas.microsoft.com/office/drawing/2014/main" id="{88254DA8-7FB4-4476-C414-6D4EB5918126}"/>
              </a:ext>
            </a:extLst>
          </p:cNvPr>
          <p:cNvGraphicFramePr>
            <a:graphicFrameLocks noGrp="1"/>
          </p:cNvGraphicFramePr>
          <p:nvPr>
            <p:extLst>
              <p:ext uri="{D42A27DB-BD31-4B8C-83A1-F6EECF244321}">
                <p14:modId xmlns:p14="http://schemas.microsoft.com/office/powerpoint/2010/main" val="2575762717"/>
              </p:ext>
            </p:extLst>
          </p:nvPr>
        </p:nvGraphicFramePr>
        <p:xfrm>
          <a:off x="333742" y="2787221"/>
          <a:ext cx="5915025" cy="2000160"/>
        </p:xfrm>
        <a:graphic>
          <a:graphicData uri="http://schemas.openxmlformats.org/drawingml/2006/table">
            <a:tbl>
              <a:tblPr firstRow="1" firstCol="1" bandRow="1"/>
              <a:tblGrid>
                <a:gridCol w="1460344">
                  <a:extLst>
                    <a:ext uri="{9D8B030D-6E8A-4147-A177-3AD203B41FA5}">
                      <a16:colId xmlns:a16="http://schemas.microsoft.com/office/drawing/2014/main" val="156163058"/>
                    </a:ext>
                  </a:extLst>
                </a:gridCol>
                <a:gridCol w="4454681">
                  <a:extLst>
                    <a:ext uri="{9D8B030D-6E8A-4147-A177-3AD203B41FA5}">
                      <a16:colId xmlns:a16="http://schemas.microsoft.com/office/drawing/2014/main" val="1489469768"/>
                    </a:ext>
                  </a:extLst>
                </a:gridCol>
              </a:tblGrid>
              <a:tr h="607272">
                <a:tc>
                  <a:txBody>
                    <a:bodyPr/>
                    <a:lstStyle/>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16.15-17.00</a:t>
                      </a:r>
                      <a:endParaRPr lang="da-DK" sz="1100" dirty="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tc>
                  <a:txBody>
                    <a:bodyPr/>
                    <a:lstStyle/>
                    <a:p>
                      <a:pPr>
                        <a:lnSpc>
                          <a:spcPct val="1000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Velkomst og rammesætning v. Byregion Fyn og Anne Møllegaard Mortensen, formand for Kultur- og Lokalsamfundsudvalget i Faaborg-Midtfyn Kommune</a:t>
                      </a:r>
                      <a:endParaRPr lang="da-DK" sz="1100" dirty="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extLst>
                  <a:ext uri="{0D108BD9-81ED-4DB2-BD59-A6C34878D82A}">
                    <a16:rowId xmlns:a16="http://schemas.microsoft.com/office/drawing/2014/main" val="2003911145"/>
                  </a:ext>
                </a:extLst>
              </a:tr>
              <a:tr h="263754">
                <a:tc>
                  <a:txBody>
                    <a:bodyPr/>
                    <a:lstStyle/>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17.00-17.30</a:t>
                      </a:r>
                      <a:endParaRPr lang="da-DK" sz="1100" dirty="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tc>
                  <a:txBody>
                    <a:bodyPr/>
                    <a:lstStyle/>
                    <a:p>
                      <a:pPr>
                        <a:lnSpc>
                          <a:spcPct val="100000"/>
                        </a:lnSpc>
                        <a:buNone/>
                      </a:pPr>
                      <a:r>
                        <a:rPr lang="da-DK" sz="1200">
                          <a:effectLst/>
                          <a:latin typeface="Arial" panose="020B0604020202020204" pitchFamily="34" charset="0"/>
                          <a:ea typeface="Calibri" panose="020F0502020204030204" pitchFamily="34" charset="0"/>
                          <a:cs typeface="Times New Roman" panose="02020603050405020304" pitchFamily="18" charset="0"/>
                        </a:rPr>
                        <a:t>Pause med sandwich. Standene på messen er åbne</a:t>
                      </a:r>
                      <a:endParaRPr lang="da-DK" sz="110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extLst>
                  <a:ext uri="{0D108BD9-81ED-4DB2-BD59-A6C34878D82A}">
                    <a16:rowId xmlns:a16="http://schemas.microsoft.com/office/drawing/2014/main" val="2716772633"/>
                  </a:ext>
                </a:extLst>
              </a:tr>
              <a:tr h="263754">
                <a:tc>
                  <a:txBody>
                    <a:bodyPr/>
                    <a:lstStyle/>
                    <a:p>
                      <a:pPr>
                        <a:lnSpc>
                          <a:spcPts val="1400"/>
                        </a:lnSpc>
                        <a:buNone/>
                      </a:pPr>
                      <a:r>
                        <a:rPr lang="da-DK" sz="1200">
                          <a:effectLst/>
                          <a:latin typeface="Arial" panose="020B0604020202020204" pitchFamily="34" charset="0"/>
                          <a:ea typeface="Calibri" panose="020F0502020204030204" pitchFamily="34" charset="0"/>
                          <a:cs typeface="Times New Roman" panose="02020603050405020304" pitchFamily="18" charset="0"/>
                        </a:rPr>
                        <a:t>17.30-19.30</a:t>
                      </a:r>
                      <a:endParaRPr lang="da-DK" sz="110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tc>
                  <a:txBody>
                    <a:bodyPr/>
                    <a:lstStyle/>
                    <a:p>
                      <a:pPr>
                        <a:lnSpc>
                          <a:spcPct val="100000"/>
                        </a:lnSpc>
                        <a:buNone/>
                      </a:pPr>
                      <a:r>
                        <a:rPr lang="da-DK" sz="1200">
                          <a:effectLst/>
                          <a:latin typeface="Arial" panose="020B0604020202020204" pitchFamily="34" charset="0"/>
                          <a:ea typeface="Calibri" panose="020F0502020204030204" pitchFamily="34" charset="0"/>
                          <a:cs typeface="Times New Roman" panose="02020603050405020304" pitchFamily="18" charset="0"/>
                        </a:rPr>
                        <a:t>Oplæg, workshops og besøg på standene </a:t>
                      </a:r>
                      <a:endParaRPr lang="da-DK" sz="110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extLst>
                  <a:ext uri="{0D108BD9-81ED-4DB2-BD59-A6C34878D82A}">
                    <a16:rowId xmlns:a16="http://schemas.microsoft.com/office/drawing/2014/main" val="3419783817"/>
                  </a:ext>
                </a:extLst>
              </a:tr>
              <a:tr h="263754">
                <a:tc>
                  <a:txBody>
                    <a:bodyPr/>
                    <a:lstStyle/>
                    <a:p>
                      <a:pPr>
                        <a:lnSpc>
                          <a:spcPts val="1400"/>
                        </a:lnSpc>
                        <a:buNone/>
                      </a:pPr>
                      <a:r>
                        <a:rPr lang="da-DK" sz="1200">
                          <a:effectLst/>
                          <a:latin typeface="Arial" panose="020B0604020202020204" pitchFamily="34" charset="0"/>
                          <a:ea typeface="Calibri" panose="020F0502020204030204" pitchFamily="34" charset="0"/>
                          <a:cs typeface="Times New Roman" panose="02020603050405020304" pitchFamily="18" charset="0"/>
                        </a:rPr>
                        <a:t>19.30-19.45</a:t>
                      </a:r>
                      <a:endParaRPr lang="da-DK" sz="110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tc>
                  <a:txBody>
                    <a:bodyPr/>
                    <a:lstStyle/>
                    <a:p>
                      <a:pPr>
                        <a:lnSpc>
                          <a:spcPct val="100000"/>
                        </a:lnSpc>
                        <a:buNone/>
                      </a:pPr>
                      <a:r>
                        <a:rPr lang="da-DK" sz="1200">
                          <a:effectLst/>
                          <a:latin typeface="Arial" panose="020B0604020202020204" pitchFamily="34" charset="0"/>
                          <a:ea typeface="Calibri" panose="020F0502020204030204" pitchFamily="34" charset="0"/>
                          <a:cs typeface="Times New Roman" panose="02020603050405020304" pitchFamily="18" charset="0"/>
                        </a:rPr>
                        <a:t>Messen lukker, netværk i caféområdet</a:t>
                      </a:r>
                      <a:endParaRPr lang="da-DK" sz="110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extLst>
                  <a:ext uri="{0D108BD9-81ED-4DB2-BD59-A6C34878D82A}">
                    <a16:rowId xmlns:a16="http://schemas.microsoft.com/office/drawing/2014/main" val="3862247939"/>
                  </a:ext>
                </a:extLst>
              </a:tr>
              <a:tr h="263754">
                <a:tc>
                  <a:txBody>
                    <a:bodyPr/>
                    <a:lstStyle/>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19.45</a:t>
                      </a:r>
                      <a:endParaRPr lang="da-DK" sz="1100" dirty="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tc>
                  <a:txBody>
                    <a:bodyPr/>
                    <a:lstStyle/>
                    <a:p>
                      <a:pPr>
                        <a:lnSpc>
                          <a:spcPct val="1000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Tak for i aften</a:t>
                      </a:r>
                      <a:endParaRPr lang="da-DK" sz="1100" dirty="0">
                        <a:effectLst/>
                        <a:latin typeface="Arial" panose="020B0604020202020204" pitchFamily="34" charset="0"/>
                        <a:ea typeface="Calibri" panose="020F0502020204030204" pitchFamily="34" charset="0"/>
                        <a:cs typeface="Times New Roman" panose="02020603050405020304" pitchFamily="18" charset="0"/>
                      </a:endParaRPr>
                    </a:p>
                  </a:txBody>
                  <a:tcPr marL="108000" marR="108000" marT="72000" marB="72000">
                    <a:lnL>
                      <a:noFill/>
                    </a:lnL>
                    <a:lnR>
                      <a:noFill/>
                    </a:lnR>
                    <a:lnT>
                      <a:noFill/>
                    </a:lnT>
                    <a:lnB>
                      <a:noFill/>
                    </a:lnB>
                    <a:noFill/>
                  </a:tcPr>
                </a:tc>
                <a:extLst>
                  <a:ext uri="{0D108BD9-81ED-4DB2-BD59-A6C34878D82A}">
                    <a16:rowId xmlns:a16="http://schemas.microsoft.com/office/drawing/2014/main" val="3360554431"/>
                  </a:ext>
                </a:extLst>
              </a:tr>
            </a:tbl>
          </a:graphicData>
        </a:graphic>
      </p:graphicFrame>
      <p:graphicFrame>
        <p:nvGraphicFramePr>
          <p:cNvPr id="13" name="Tabel 12">
            <a:extLst>
              <a:ext uri="{FF2B5EF4-FFF2-40B4-BE49-F238E27FC236}">
                <a16:creationId xmlns:a16="http://schemas.microsoft.com/office/drawing/2014/main" id="{8F4DF325-D71A-A368-E667-3D9A8F9E122F}"/>
              </a:ext>
            </a:extLst>
          </p:cNvPr>
          <p:cNvGraphicFramePr>
            <a:graphicFrameLocks noGrp="1"/>
          </p:cNvGraphicFramePr>
          <p:nvPr>
            <p:extLst>
              <p:ext uri="{D42A27DB-BD31-4B8C-83A1-F6EECF244321}">
                <p14:modId xmlns:p14="http://schemas.microsoft.com/office/powerpoint/2010/main" val="3204933375"/>
              </p:ext>
            </p:extLst>
          </p:nvPr>
        </p:nvGraphicFramePr>
        <p:xfrm>
          <a:off x="333742" y="5461653"/>
          <a:ext cx="6190513" cy="2311400"/>
        </p:xfrm>
        <a:graphic>
          <a:graphicData uri="http://schemas.openxmlformats.org/drawingml/2006/table">
            <a:tbl>
              <a:tblPr firstRow="1" firstCol="1" bandRow="1"/>
              <a:tblGrid>
                <a:gridCol w="2074607">
                  <a:extLst>
                    <a:ext uri="{9D8B030D-6E8A-4147-A177-3AD203B41FA5}">
                      <a16:colId xmlns:a16="http://schemas.microsoft.com/office/drawing/2014/main" val="1204694894"/>
                    </a:ext>
                  </a:extLst>
                </a:gridCol>
                <a:gridCol w="1751527">
                  <a:extLst>
                    <a:ext uri="{9D8B030D-6E8A-4147-A177-3AD203B41FA5}">
                      <a16:colId xmlns:a16="http://schemas.microsoft.com/office/drawing/2014/main" val="2679979258"/>
                    </a:ext>
                  </a:extLst>
                </a:gridCol>
                <a:gridCol w="2364379">
                  <a:extLst>
                    <a:ext uri="{9D8B030D-6E8A-4147-A177-3AD203B41FA5}">
                      <a16:colId xmlns:a16="http://schemas.microsoft.com/office/drawing/2014/main" val="1546796282"/>
                    </a:ext>
                  </a:extLst>
                </a:gridCol>
              </a:tblGrid>
              <a:tr h="150704">
                <a:tc gridSpan="2">
                  <a:txBody>
                    <a:bodyPr/>
                    <a:lstStyle/>
                    <a:p>
                      <a:pPr>
                        <a:lnSpc>
                          <a:spcPts val="1400"/>
                        </a:lnSpc>
                        <a:spcBef>
                          <a:spcPts val="200"/>
                        </a:spcBef>
                        <a:buNone/>
                      </a:pPr>
                      <a:r>
                        <a:rPr lang="da-DK" sz="1200" b="1" dirty="0">
                          <a:solidFill>
                            <a:srgbClr val="2E8B57"/>
                          </a:solidFill>
                          <a:effectLst/>
                          <a:latin typeface="Arial" panose="020B0604020202020204" pitchFamily="34" charset="0"/>
                          <a:ea typeface="Times New Roman" panose="02020603050405020304" pitchFamily="18" charset="0"/>
                          <a:cs typeface="Times New Roman" panose="02020603050405020304" pitchFamily="18" charset="0"/>
                        </a:rPr>
                        <a:t>Messe med stande</a:t>
                      </a:r>
                      <a:endParaRPr lang="da-DK" sz="1200" b="1"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1096" marR="61096" marT="0" marB="0">
                    <a:lnL>
                      <a:noFill/>
                    </a:lnL>
                    <a:lnR>
                      <a:noFill/>
                    </a:lnR>
                    <a:lnT>
                      <a:noFill/>
                    </a:lnT>
                    <a:lnB>
                      <a:noFill/>
                    </a:lnB>
                    <a:noFill/>
                  </a:tcPr>
                </a:tc>
                <a:tc hMerge="1">
                  <a:txBody>
                    <a:bodyPr/>
                    <a:lstStyle/>
                    <a:p>
                      <a:endParaRPr lang="da-DK"/>
                    </a:p>
                  </a:txBody>
                  <a:tcPr/>
                </a:tc>
                <a:tc>
                  <a:txBody>
                    <a:bodyPr/>
                    <a:lstStyle/>
                    <a:p>
                      <a:pPr>
                        <a:lnSpc>
                          <a:spcPts val="1400"/>
                        </a:lnSpc>
                        <a:spcBef>
                          <a:spcPts val="200"/>
                        </a:spcBef>
                        <a:buNone/>
                      </a:pPr>
                      <a:r>
                        <a:rPr lang="da-DK" sz="1200" b="1" dirty="0">
                          <a:solidFill>
                            <a:srgbClr val="2E8B57"/>
                          </a:solidFill>
                          <a:effectLst/>
                          <a:latin typeface="Arial" panose="020B0604020202020204" pitchFamily="34" charset="0"/>
                          <a:ea typeface="Times New Roman" panose="02020603050405020304" pitchFamily="18" charset="0"/>
                          <a:cs typeface="Times New Roman" panose="02020603050405020304" pitchFamily="18" charset="0"/>
                        </a:rPr>
                        <a:t>Oplæg og workshops</a:t>
                      </a:r>
                      <a:endParaRPr lang="da-DK" sz="1200" b="1" dirty="0">
                        <a:solidFill>
                          <a:srgbClr val="365F9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288000" marR="61096" marT="0" marB="0">
                    <a:lnL>
                      <a:noFill/>
                    </a:lnL>
                    <a:lnR>
                      <a:noFill/>
                    </a:lnR>
                    <a:lnT>
                      <a:noFill/>
                    </a:lnT>
                    <a:lnB>
                      <a:noFill/>
                    </a:lnB>
                    <a:noFill/>
                  </a:tcPr>
                </a:tc>
                <a:extLst>
                  <a:ext uri="{0D108BD9-81ED-4DB2-BD59-A6C34878D82A}">
                    <a16:rowId xmlns:a16="http://schemas.microsoft.com/office/drawing/2014/main" val="2242381370"/>
                  </a:ext>
                </a:extLst>
              </a:tr>
              <a:tr h="1798380">
                <a:tc>
                  <a:txBody>
                    <a:bodyPr/>
                    <a:lstStyle/>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Nordea-fonden</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Velliv</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Friluftsrådet</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Borgerprojektfonden</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Lokale- og Anlægsfonden</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Landdistriktspuljen</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LAG SØM og LAG MANK</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Faaborg-Midtfyn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DGI</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kern="120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UngKult</a:t>
                      </a:r>
                      <a:endParaRPr lang="da-DK" sz="120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1096" marR="61096" marT="0" marB="0">
                    <a:lnL>
                      <a:noFill/>
                    </a:lnL>
                    <a:lnR>
                      <a:noFill/>
                    </a:lnR>
                    <a:lnT>
                      <a:noFill/>
                    </a:lnT>
                    <a:lnB>
                      <a:noFill/>
                    </a:lnB>
                    <a:noFill/>
                  </a:tcPr>
                </a:tc>
                <a:tc>
                  <a:txBody>
                    <a:bodyPr/>
                    <a:lstStyle/>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Nordfyns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Odense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Assens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Nyborg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Svendborg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Kerteminde Kommune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Fonde.dk</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Aktiv Fundraising</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Frivilligcentrene</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txBody>
                  <a:tcPr marL="61096" marR="61096" marT="0" marB="0">
                    <a:lnL>
                      <a:noFill/>
                    </a:lnL>
                    <a:lnR w="12700" cap="flat" cmpd="sng" algn="ctr">
                      <a:solidFill>
                        <a:srgbClr val="2E8B57"/>
                      </a:solidFill>
                      <a:prstDash val="solid"/>
                      <a:round/>
                      <a:headEnd type="none" w="med" len="med"/>
                      <a:tailEnd type="none" w="med" len="med"/>
                    </a:lnR>
                    <a:lnT>
                      <a:noFill/>
                    </a:lnT>
                    <a:lnB>
                      <a:noFill/>
                    </a:lnB>
                    <a:noFill/>
                  </a:tcPr>
                </a:tc>
                <a:tc>
                  <a:txBody>
                    <a:bodyPr/>
                    <a:lstStyle/>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Nordea-fonden</a:t>
                      </a:r>
                    </a:p>
                    <a:p>
                      <a:pPr>
                        <a:lnSpc>
                          <a:spcPts val="1400"/>
                        </a:lnSpc>
                        <a:buNone/>
                      </a:pPr>
                      <a:r>
                        <a:rPr lang="da-DK" sz="1200" dirty="0" err="1">
                          <a:effectLst/>
                          <a:latin typeface="Arial" panose="020B0604020202020204" pitchFamily="34" charset="0"/>
                          <a:ea typeface="Calibri" panose="020F0502020204030204" pitchFamily="34" charset="0"/>
                          <a:cs typeface="Times New Roman" panose="02020603050405020304" pitchFamily="18" charset="0"/>
                        </a:rPr>
                        <a:t>Velliv</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Friluftsrådet</a:t>
                      </a: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Borgerprojektfonden</a:t>
                      </a: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Lokale- og Anlægsfonden</a:t>
                      </a: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Landdistriktspuljen</a:t>
                      </a:r>
                    </a:p>
                    <a:p>
                      <a:pPr>
                        <a:lnSpc>
                          <a:spcPts val="1400"/>
                        </a:lnSpc>
                        <a:buNone/>
                      </a:pPr>
                      <a:r>
                        <a:rPr lang="da-DK" sz="1200" dirty="0" err="1">
                          <a:effectLst/>
                          <a:latin typeface="Arial" panose="020B0604020202020204" pitchFamily="34" charset="0"/>
                          <a:ea typeface="Calibri" panose="020F0502020204030204" pitchFamily="34" charset="0"/>
                          <a:cs typeface="Times New Roman" panose="02020603050405020304" pitchFamily="18" charset="0"/>
                        </a:rPr>
                        <a:t>Crowdnerds</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Aktiv Fundraising</a:t>
                      </a: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Fonde.dk</a:t>
                      </a:r>
                    </a:p>
                    <a:p>
                      <a:pPr>
                        <a:lnSpc>
                          <a:spcPts val="1400"/>
                        </a:lnSpc>
                        <a:buNone/>
                      </a:pPr>
                      <a:r>
                        <a:rPr lang="da-DK" sz="1200" dirty="0">
                          <a:effectLst/>
                          <a:latin typeface="Arial" panose="020B0604020202020204" pitchFamily="34" charset="0"/>
                          <a:ea typeface="Calibri" panose="020F0502020204030204" pitchFamily="34" charset="0"/>
                          <a:cs typeface="Times New Roman" panose="02020603050405020304" pitchFamily="18" charset="0"/>
                        </a:rPr>
                        <a:t>Bådebyggeriet Dyreborg</a:t>
                      </a:r>
                    </a:p>
                    <a:p>
                      <a:pPr>
                        <a:lnSpc>
                          <a:spcPts val="1400"/>
                        </a:lnSpc>
                        <a:buNone/>
                      </a:pPr>
                      <a:r>
                        <a:rPr lang="da-DK" sz="1200" dirty="0" err="1">
                          <a:effectLst/>
                          <a:latin typeface="Arial" panose="020B0604020202020204" pitchFamily="34" charset="0"/>
                          <a:ea typeface="Calibri" panose="020F0502020204030204" pitchFamily="34" charset="0"/>
                          <a:cs typeface="Times New Roman" panose="02020603050405020304" pitchFamily="18" charset="0"/>
                        </a:rPr>
                        <a:t>UngKult</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p>
                      <a:pPr>
                        <a:lnSpc>
                          <a:spcPts val="1400"/>
                        </a:lnSpc>
                        <a:buNone/>
                      </a:pPr>
                      <a:r>
                        <a:rPr lang="da-DK"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da-DK" sz="1200" dirty="0">
                        <a:effectLst/>
                        <a:latin typeface="Arial" panose="020B0604020202020204" pitchFamily="34" charset="0"/>
                        <a:ea typeface="Calibri" panose="020F0502020204030204" pitchFamily="34" charset="0"/>
                        <a:cs typeface="Times New Roman" panose="02020603050405020304" pitchFamily="18" charset="0"/>
                      </a:endParaRPr>
                    </a:p>
                  </a:txBody>
                  <a:tcPr marL="288000" marR="61096" marT="0" marB="0">
                    <a:lnL w="12700" cap="flat" cmpd="sng" algn="ctr">
                      <a:solidFill>
                        <a:srgbClr val="2E8B57"/>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980333075"/>
                  </a:ext>
                </a:extLst>
              </a:tr>
            </a:tbl>
          </a:graphicData>
        </a:graphic>
      </p:graphicFrame>
      <p:sp>
        <p:nvSpPr>
          <p:cNvPr id="14" name="Rectangle 2">
            <a:extLst>
              <a:ext uri="{FF2B5EF4-FFF2-40B4-BE49-F238E27FC236}">
                <a16:creationId xmlns:a16="http://schemas.microsoft.com/office/drawing/2014/main" id="{99AEA6CF-438C-96D1-1336-CD9180A4F120}"/>
              </a:ext>
            </a:extLst>
          </p:cNvPr>
          <p:cNvSpPr>
            <a:spLocks noChangeArrowheads="1"/>
          </p:cNvSpPr>
          <p:nvPr/>
        </p:nvSpPr>
        <p:spPr bwMode="auto">
          <a:xfrm>
            <a:off x="333742" y="5080183"/>
            <a:ext cx="3249608" cy="3488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25392"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da-DK" altLang="da-DK" b="1" dirty="0">
                <a:solidFill>
                  <a:srgbClr val="2E8B57"/>
                </a:solidFill>
                <a:latin typeface="Arial" panose="020B0604020202020204" pitchFamily="34" charset="0"/>
                <a:cs typeface="Arial" panose="020B0604020202020204" pitchFamily="34" charset="0"/>
              </a:rPr>
              <a:t>Dem kan du møde på dagen</a:t>
            </a:r>
          </a:p>
        </p:txBody>
      </p:sp>
    </p:spTree>
    <p:extLst>
      <p:ext uri="{BB962C8B-B14F-4D97-AF65-F5344CB8AC3E}">
        <p14:creationId xmlns:p14="http://schemas.microsoft.com/office/powerpoint/2010/main" val="2297296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a:extLst>
            <a:ext uri="{FF2B5EF4-FFF2-40B4-BE49-F238E27FC236}">
              <a16:creationId xmlns:a16="http://schemas.microsoft.com/office/drawing/2014/main" id="{2D1CB0D1-DFE6-565C-DC13-35839C040054}"/>
            </a:ext>
          </a:extLst>
        </p:cNvPr>
        <p:cNvGrpSpPr/>
        <p:nvPr/>
      </p:nvGrpSpPr>
      <p:grpSpPr>
        <a:xfrm>
          <a:off x="0" y="0"/>
          <a:ext cx="0" cy="0"/>
          <a:chOff x="0" y="0"/>
          <a:chExt cx="0" cy="0"/>
        </a:xfrm>
      </p:grpSpPr>
      <p:grpSp>
        <p:nvGrpSpPr>
          <p:cNvPr id="16" name="Gruppe 15">
            <a:extLst>
              <a:ext uri="{FF2B5EF4-FFF2-40B4-BE49-F238E27FC236}">
                <a16:creationId xmlns:a16="http://schemas.microsoft.com/office/drawing/2014/main" id="{27F2E228-B4D3-42C4-E2BC-5296D79B73C4}"/>
              </a:ext>
            </a:extLst>
          </p:cNvPr>
          <p:cNvGrpSpPr/>
          <p:nvPr/>
        </p:nvGrpSpPr>
        <p:grpSpPr>
          <a:xfrm rot="1228366">
            <a:off x="-3100897" y="2381960"/>
            <a:ext cx="11412828" cy="1154409"/>
            <a:chOff x="-3139533" y="1063907"/>
            <a:chExt cx="11412828" cy="1154409"/>
          </a:xfrm>
        </p:grpSpPr>
        <p:sp>
          <p:nvSpPr>
            <p:cNvPr id="13" name="Rektangel 12">
              <a:extLst>
                <a:ext uri="{FF2B5EF4-FFF2-40B4-BE49-F238E27FC236}">
                  <a16:creationId xmlns:a16="http://schemas.microsoft.com/office/drawing/2014/main" id="{078059AF-11A3-F68B-0694-F042B55ED58E}"/>
                </a:ext>
              </a:extLst>
            </p:cNvPr>
            <p:cNvSpPr/>
            <p:nvPr/>
          </p:nvSpPr>
          <p:spPr>
            <a:xfrm rot="21219781">
              <a:off x="-3139533" y="131396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ktangel 13">
              <a:extLst>
                <a:ext uri="{FF2B5EF4-FFF2-40B4-BE49-F238E27FC236}">
                  <a16:creationId xmlns:a16="http://schemas.microsoft.com/office/drawing/2014/main" id="{687BD7C4-B407-6F4F-D78D-E7B746FE962F}"/>
                </a:ext>
              </a:extLst>
            </p:cNvPr>
            <p:cNvSpPr/>
            <p:nvPr/>
          </p:nvSpPr>
          <p:spPr>
            <a:xfrm rot="21219781">
              <a:off x="-3067868" y="1551336"/>
              <a:ext cx="11341163"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Rektangel 14">
              <a:extLst>
                <a:ext uri="{FF2B5EF4-FFF2-40B4-BE49-F238E27FC236}">
                  <a16:creationId xmlns:a16="http://schemas.microsoft.com/office/drawing/2014/main" id="{D08D6570-63B5-7117-C54B-AF7F6CF4CCA7}"/>
                </a:ext>
              </a:extLst>
            </p:cNvPr>
            <p:cNvSpPr/>
            <p:nvPr/>
          </p:nvSpPr>
          <p:spPr>
            <a:xfrm rot="21219781">
              <a:off x="-3139533" y="106390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aphicFrame>
        <p:nvGraphicFramePr>
          <p:cNvPr id="6" name="Tabel 5">
            <a:extLst>
              <a:ext uri="{FF2B5EF4-FFF2-40B4-BE49-F238E27FC236}">
                <a16:creationId xmlns:a16="http://schemas.microsoft.com/office/drawing/2014/main" id="{EAA77E3F-9FA7-8972-2375-5389A06798A8}"/>
              </a:ext>
            </a:extLst>
          </p:cNvPr>
          <p:cNvGraphicFramePr>
            <a:graphicFrameLocks noGrp="1"/>
          </p:cNvGraphicFramePr>
          <p:nvPr>
            <p:extLst>
              <p:ext uri="{D42A27DB-BD31-4B8C-83A1-F6EECF244321}">
                <p14:modId xmlns:p14="http://schemas.microsoft.com/office/powerpoint/2010/main" val="698490857"/>
              </p:ext>
            </p:extLst>
          </p:nvPr>
        </p:nvGraphicFramePr>
        <p:xfrm>
          <a:off x="209969" y="1395931"/>
          <a:ext cx="6438061" cy="8408424"/>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262836401"/>
                    </a:ext>
                  </a:extLst>
                </a:gridCol>
                <a:gridCol w="1501658">
                  <a:extLst>
                    <a:ext uri="{9D8B030D-6E8A-4147-A177-3AD203B41FA5}">
                      <a16:colId xmlns:a16="http://schemas.microsoft.com/office/drawing/2014/main" val="1179574624"/>
                    </a:ext>
                  </a:extLst>
                </a:gridCol>
                <a:gridCol w="417046">
                  <a:extLst>
                    <a:ext uri="{9D8B030D-6E8A-4147-A177-3AD203B41FA5}">
                      <a16:colId xmlns:a16="http://schemas.microsoft.com/office/drawing/2014/main" val="4153979555"/>
                    </a:ext>
                  </a:extLst>
                </a:gridCol>
                <a:gridCol w="1918704">
                  <a:extLst>
                    <a:ext uri="{9D8B030D-6E8A-4147-A177-3AD203B41FA5}">
                      <a16:colId xmlns:a16="http://schemas.microsoft.com/office/drawing/2014/main" val="2435323739"/>
                    </a:ext>
                  </a:extLst>
                </a:gridCol>
                <a:gridCol w="1918704">
                  <a:extLst>
                    <a:ext uri="{9D8B030D-6E8A-4147-A177-3AD203B41FA5}">
                      <a16:colId xmlns:a16="http://schemas.microsoft.com/office/drawing/2014/main" val="1778857855"/>
                    </a:ext>
                  </a:extLst>
                </a:gridCol>
              </a:tblGrid>
              <a:tr h="740995">
                <a:tc>
                  <a:txBody>
                    <a:bodyPr/>
                    <a:lstStyle/>
                    <a:p>
                      <a:pPr algn="l" fontAlgn="b">
                        <a:buNone/>
                      </a:pPr>
                      <a:endParaRPr lang="da-DK" sz="1600" b="0" i="0" u="none" strike="noStrike" dirty="0">
                        <a:solidFill>
                          <a:srgbClr val="000000"/>
                        </a:solidFill>
                        <a:effectLst/>
                        <a:latin typeface="Aptos Narrow" panose="020B0004020202020204" pitchFamily="34" charset="0"/>
                      </a:endParaRPr>
                    </a:p>
                  </a:txBody>
                  <a:tcPr marL="144000" marR="144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2">
                  <a:txBody>
                    <a:bodyPr/>
                    <a:lstStyle/>
                    <a:p>
                      <a:pPr algn="ctr" fontAlgn="b">
                        <a:buNone/>
                      </a:pPr>
                      <a:r>
                        <a:rPr lang="da-DK" sz="1600" b="1" u="none" strike="noStrike" dirty="0">
                          <a:effectLst/>
                        </a:rPr>
                        <a:t>Kend din fond</a:t>
                      </a:r>
                    </a:p>
                    <a:p>
                      <a:pPr marL="0" marR="0" lvl="0" indent="0" algn="ctr" defTabSz="685800" rtl="0" eaLnBrk="1" fontAlgn="b" latinLnBrk="0" hangingPunct="1">
                        <a:lnSpc>
                          <a:spcPct val="100000"/>
                        </a:lnSpc>
                        <a:spcBef>
                          <a:spcPts val="0"/>
                        </a:spcBef>
                        <a:spcAft>
                          <a:spcPts val="0"/>
                        </a:spcAft>
                        <a:buClrTx/>
                        <a:buSzTx/>
                        <a:buFontTx/>
                        <a:buNone/>
                        <a:tabLst/>
                        <a:defRPr/>
                      </a:pPr>
                      <a:b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Hal 2</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12700" cmpd="sng">
                      <a:noFill/>
                    </a:lnL>
                    <a:lnR w="28575" cap="flat" cmpd="sng" algn="ctr">
                      <a:solidFill>
                        <a:schemeClr val="tx1"/>
                      </a:solidFill>
                      <a:prstDash val="sysDot"/>
                      <a:round/>
                      <a:headEnd type="none" w="med" len="med"/>
                      <a:tailEnd type="none" w="med" len="med"/>
                    </a:lnR>
                    <a:solidFill>
                      <a:schemeClr val="accent2">
                        <a:lumMod val="20000"/>
                        <a:lumOff val="80000"/>
                      </a:schemeClr>
                    </a:solidFill>
                  </a:tcPr>
                </a:tc>
                <a:tc hMerge="1">
                  <a:txBody>
                    <a:bodyPr/>
                    <a:lstStyle/>
                    <a:p>
                      <a:endParaRPr lang="da-DK"/>
                    </a:p>
                  </a:txBody>
                  <a:tcPr/>
                </a:tc>
                <a:tc>
                  <a:txBody>
                    <a:bodyPr/>
                    <a:lstStyle/>
                    <a:p>
                      <a:pPr algn="ctr" fontAlgn="b">
                        <a:buNone/>
                      </a:pPr>
                      <a:r>
                        <a:rPr lang="da-DK" sz="1600" b="1" u="none" strike="noStrike" dirty="0">
                          <a:effectLst/>
                        </a:rPr>
                        <a:t>Vil du søge nu?  Værktøjskassen</a:t>
                      </a:r>
                    </a:p>
                    <a:p>
                      <a:pPr marL="0" marR="0" lvl="0" indent="0" algn="ctr" defTabSz="685800" rtl="0" eaLnBrk="1" fontAlgn="b"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Hal 1</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fontAlgn="b">
                        <a:buNone/>
                      </a:pPr>
                      <a:r>
                        <a:rPr lang="da-DK" sz="1600" b="1" u="none" strike="noStrike" dirty="0">
                          <a:effectLst/>
                        </a:rPr>
                        <a:t>Vil du udvikle?</a:t>
                      </a:r>
                    </a:p>
                    <a:p>
                      <a:pPr marL="0" marR="0" lvl="0" indent="0" algn="ctr" defTabSz="685800" rtl="0" eaLnBrk="1" fontAlgn="b" latinLnBrk="0" hangingPunct="1">
                        <a:lnSpc>
                          <a:spcPct val="100000"/>
                        </a:lnSpc>
                        <a:spcBef>
                          <a:spcPts val="0"/>
                        </a:spcBef>
                        <a:spcAft>
                          <a:spcPts val="0"/>
                        </a:spcAft>
                        <a:buClrTx/>
                        <a:buSzTx/>
                        <a:buFontTx/>
                        <a:buNone/>
                        <a:tabLst/>
                        <a:defRPr/>
                      </a:pPr>
                      <a:b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Lokale 3</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690025302"/>
                  </a:ext>
                </a:extLst>
              </a:tr>
              <a:tr h="3873820">
                <a:tc rowSpan="2">
                  <a:txBody>
                    <a:bodyPr/>
                    <a:lstStyle/>
                    <a:p>
                      <a:pPr algn="l" fontAlgn="b">
                        <a:buNone/>
                      </a:pPr>
                      <a:r>
                        <a:rPr lang="da-DK" sz="1000" b="1" u="none" strike="noStrike" dirty="0">
                          <a:solidFill>
                            <a:srgbClr val="2E8B57"/>
                          </a:solidFill>
                          <a:effectLst/>
                        </a:rPr>
                        <a:t>17:30 - 18:05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lnT w="12700" cmpd="sng">
                      <a:noFill/>
                    </a:lnT>
                  </a:tcPr>
                </a:tc>
                <a:tc rowSpan="2">
                  <a:txBody>
                    <a:bodyPr/>
                    <a:lstStyle/>
                    <a:p>
                      <a:pPr algn="l">
                        <a:lnSpc>
                          <a:spcPct val="115000"/>
                        </a:lnSpc>
                        <a:spcAft>
                          <a:spcPts val="800"/>
                        </a:spcAft>
                        <a:buNone/>
                      </a:pPr>
                      <a:r>
                        <a:rPr lang="da-DK" sz="1000" b="1" kern="100" dirty="0">
                          <a:effectLst/>
                          <a:latin typeface="+mn-lt"/>
                          <a:ea typeface="Aptos" panose="020B0004020202020204" pitchFamily="34" charset="0"/>
                          <a:cs typeface="Arial" panose="020B0604020202020204" pitchFamily="34" charset="0"/>
                        </a:rPr>
                        <a:t>Oplæg: </a:t>
                      </a:r>
                      <a:r>
                        <a:rPr lang="da-DK" sz="1000" b="1" kern="100" dirty="0" err="1">
                          <a:effectLst/>
                          <a:latin typeface="+mn-lt"/>
                          <a:ea typeface="Aptos" panose="020B0004020202020204" pitchFamily="34" charset="0"/>
                          <a:cs typeface="Arial" panose="020B0604020202020204" pitchFamily="34" charset="0"/>
                        </a:rPr>
                        <a:t>Nordeafonden</a:t>
                      </a: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c rowSpan="9">
                  <a:txBody>
                    <a:bodyPr/>
                    <a:lstStyle/>
                    <a:p>
                      <a:pPr algn="ctr">
                        <a:lnSpc>
                          <a:spcPct val="115000"/>
                        </a:lnSpc>
                        <a:spcAft>
                          <a:spcPts val="800"/>
                        </a:spcAft>
                        <a:buNone/>
                      </a:pPr>
                      <a:r>
                        <a:rPr lang="da-DK" sz="1600" b="1" kern="100" dirty="0">
                          <a:effectLst/>
                          <a:latin typeface="Calibri" panose="020F0502020204030204" pitchFamily="34" charset="0"/>
                          <a:ea typeface="Aptos" panose="020B0004020202020204" pitchFamily="34" charset="0"/>
                          <a:cs typeface="Arial" panose="020B0604020202020204" pitchFamily="34" charset="0"/>
                        </a:rPr>
                        <a:t>Mød de forskellige fonde på deres stande</a:t>
                      </a:r>
                      <a:endParaRPr lang="da-DK" sz="1600" b="1" kern="100" dirty="0">
                        <a:effectLst/>
                        <a:latin typeface="Aptos" panose="020B0004020202020204" pitchFamily="34" charset="0"/>
                        <a:ea typeface="Aptos" panose="020B0004020202020204" pitchFamily="34" charset="0"/>
                        <a:cs typeface="Arial" panose="020B0604020202020204" pitchFamily="34" charset="0"/>
                      </a:endParaRPr>
                    </a:p>
                  </a:txBody>
                  <a:tcPr marL="144000" marR="144000" marT="36000" marB="36000" vert="vert270" anchor="b">
                    <a:lnL w="12700" cap="flat" cmpd="sng" algn="ctr">
                      <a:solidFill>
                        <a:schemeClr val="bg1"/>
                      </a:solidFill>
                      <a:prstDash val="solid"/>
                      <a:round/>
                      <a:headEnd type="none" w="med" len="med"/>
                      <a:tailEnd type="none" w="med" len="med"/>
                    </a:lnL>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l" fontAlgn="b">
                        <a:buNone/>
                      </a:pPr>
                      <a:r>
                        <a:rPr lang="da-DK" sz="1000" b="1" u="none" strike="noStrike" dirty="0">
                          <a:effectLst/>
                        </a:rPr>
                        <a:t>Oplæg 1: Sådan fik vi pengene</a:t>
                      </a:r>
                      <a:br>
                        <a:rPr lang="da-DK" sz="1000" u="none" strike="noStrike" dirty="0">
                          <a:effectLst/>
                        </a:rPr>
                      </a:br>
                      <a:r>
                        <a:rPr lang="da-DK" sz="1000" u="none" strike="noStrike" dirty="0">
                          <a:effectLst/>
                        </a:rPr>
                        <a:t>I Dyreborg er de skarpe til at udvikle og </a:t>
                      </a:r>
                      <a:r>
                        <a:rPr lang="da-DK" sz="1000" u="none" strike="noStrike" dirty="0" err="1">
                          <a:effectLst/>
                        </a:rPr>
                        <a:t>fundraise</a:t>
                      </a:r>
                      <a:r>
                        <a:rPr lang="da-DK" sz="1000" u="none" strike="noStrike" dirty="0">
                          <a:effectLst/>
                        </a:rPr>
                        <a:t> til gode faciliteter, der gavner både borgere og turister. Hør Michael Skov Hansen fortælle hvordan.</a:t>
                      </a:r>
                      <a:br>
                        <a:rPr lang="da-DK" sz="1000" u="none" strike="noStrike" dirty="0">
                          <a:effectLst/>
                        </a:rPr>
                      </a:br>
                      <a:br>
                        <a:rPr lang="da-DK" sz="1000" u="none" strike="noStrike" dirty="0">
                          <a:effectLst/>
                        </a:rPr>
                      </a:br>
                      <a:r>
                        <a:rPr lang="da-DK" sz="1000" b="1" u="none" strike="noStrike" dirty="0">
                          <a:effectLst/>
                        </a:rPr>
                        <a:t>Oplæg 2: Crowdfunding </a:t>
                      </a:r>
                      <a:br>
                        <a:rPr lang="da-DK" sz="1000" u="none" strike="noStrike" dirty="0">
                          <a:effectLst/>
                        </a:rPr>
                      </a:br>
                      <a:r>
                        <a:rPr lang="da-DK" sz="1000" u="none" strike="noStrike" dirty="0">
                          <a:effectLst/>
                        </a:rPr>
                        <a:t>Louise Bech Junge fra </a:t>
                      </a:r>
                      <a:r>
                        <a:rPr lang="da-DK" sz="1000" u="none" strike="noStrike" dirty="0" err="1">
                          <a:effectLst/>
                        </a:rPr>
                        <a:t>Crowdnerds</a:t>
                      </a:r>
                      <a:r>
                        <a:rPr lang="da-DK" sz="1000" u="none" strike="noStrike" dirty="0">
                          <a:effectLst/>
                        </a:rPr>
                        <a:t> viser, hvordan crowdfunding kan hjælpe jer med at rejse penge – og inspirerer med masser af gode eksempler.</a:t>
                      </a:r>
                      <a:br>
                        <a:rPr lang="da-DK" sz="1000" u="none" strike="noStrike" dirty="0">
                          <a:effectLst/>
                        </a:rPr>
                      </a:br>
                      <a:br>
                        <a:rPr lang="da-DK" sz="1000" u="none" strike="noStrike" dirty="0">
                          <a:effectLst/>
                        </a:rPr>
                      </a:br>
                      <a:r>
                        <a:rPr lang="da-DK" sz="1000" b="1" u="none" strike="noStrike" dirty="0">
                          <a:effectLst/>
                        </a:rPr>
                        <a:t>Oplæg 3: Sådan søger du </a:t>
                      </a:r>
                      <a:br>
                        <a:rPr lang="da-DK" sz="1000" u="none" strike="noStrike" dirty="0">
                          <a:effectLst/>
                        </a:rPr>
                      </a:br>
                      <a:r>
                        <a:rPr lang="da-DK" sz="1000" u="none" strike="noStrike" dirty="0">
                          <a:effectLst/>
                        </a:rPr>
                        <a:t>Aktiv Fundraising har arbejdet med professionel fundraising i mange år.  Dette oplæg henvender sig til dig, der ikke har prøvet at søge penge før, eller som gerne vil have din grundviden genopfrisket. </a:t>
                      </a: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nSpc>
                          <a:spcPct val="115000"/>
                        </a:lnSpc>
                        <a:spcAft>
                          <a:spcPts val="800"/>
                        </a:spcAft>
                        <a:buNone/>
                      </a:pPr>
                      <a:r>
                        <a:rPr lang="da-DK" sz="1000" b="1" u="none" strike="noStrike" dirty="0">
                          <a:effectLst/>
                        </a:rPr>
                        <a:t>Oplæg LOA:</a:t>
                      </a:r>
                      <a:br>
                        <a:rPr lang="da-DK" sz="1000" u="none" strike="noStrike" dirty="0">
                          <a:effectLst/>
                        </a:rPr>
                      </a:br>
                      <a:r>
                        <a:rPr lang="da-DK" sz="1000" kern="100" dirty="0">
                          <a:effectLst/>
                          <a:latin typeface="Calibri" panose="020F0502020204030204" pitchFamily="34" charset="0"/>
                          <a:ea typeface="Times New Roman" panose="02020603050405020304" pitchFamily="18" charset="0"/>
                          <a:cs typeface="Arial" panose="020B0604020202020204" pitchFamily="34" charset="0"/>
                        </a:rPr>
                        <a:t>Lokale og Anlægsfonden kommer med et inspirerende oplæg. Her dykker de ned i, hvordan man arbejder problemorienteret, og hvordan man kan formulere en stærk og inkluderende vision, der skaber lokal opbakning og engagement.</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323659998"/>
                  </a:ext>
                </a:extLst>
              </a:tr>
              <a:tr h="223927">
                <a:tc vMerge="1">
                  <a:txBody>
                    <a:bodyPr/>
                    <a:lstStyle/>
                    <a:p>
                      <a:endParaRPr/>
                    </a:p>
                  </a:txBody>
                  <a:tcPr marL="144000" marR="144000" marT="36000" marB="36000" anchor="ctr"/>
                </a:tc>
                <a:tc vMerge="1">
                  <a:txBody>
                    <a:bodyPr/>
                    <a:lstStyle/>
                    <a:p>
                      <a:endParaRPr lang="da-DK"/>
                    </a:p>
                  </a:txBody>
                  <a:tcPr>
                    <a:lnT w="12700" cap="flat" cmpd="sng" algn="ctr">
                      <a:solidFill>
                        <a:schemeClr val="bg1"/>
                      </a:solidFill>
                      <a:prstDash val="solid"/>
                      <a:round/>
                      <a:headEnd type="none" w="med" len="med"/>
                      <a:tailEnd type="none" w="med" len="med"/>
                    </a:lnT>
                  </a:tcPr>
                </a:tc>
                <a:tc vMerge="1">
                  <a:txBody>
                    <a:bodyPr/>
                    <a:lstStyle/>
                    <a:p>
                      <a:endParaRPr lang="da-DK"/>
                    </a:p>
                  </a:txBody>
                  <a:tcPr/>
                </a:tc>
                <a:tc>
                  <a:txBody>
                    <a:bodyPr/>
                    <a:lstStyle/>
                    <a:p>
                      <a:pPr algn="ctr" fontAlgn="b">
                        <a:buNone/>
                      </a:pPr>
                      <a:r>
                        <a:rPr lang="da-DK" sz="1000" b="1" i="0" u="none" strike="noStrike" dirty="0">
                          <a:solidFill>
                            <a:srgbClr val="000000"/>
                          </a:solidFill>
                          <a:effectLst/>
                          <a:latin typeface="Aptos Narrow" panose="020B0004020202020204" pitchFamily="34" charset="0"/>
                        </a:rPr>
                        <a:t>Pause</a:t>
                      </a: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r>
                        <a:rPr lang="da-DK" sz="1000" b="1" i="0" u="none" strike="noStrike" dirty="0">
                          <a:solidFill>
                            <a:srgbClr val="000000"/>
                          </a:solidFill>
                          <a:effectLst/>
                          <a:latin typeface="Aptos Narrow" panose="020B0004020202020204" pitchFamily="34" charset="0"/>
                        </a:rPr>
                        <a:t>Pause</a:t>
                      </a:r>
                      <a:endParaRPr lang="da-DK" dirty="0"/>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995848141"/>
                  </a:ext>
                </a:extLst>
              </a:tr>
              <a:tr h="984322">
                <a:tc>
                  <a:txBody>
                    <a:bodyPr/>
                    <a:lstStyle/>
                    <a:p>
                      <a:pPr algn="l" fontAlgn="b">
                        <a:buNone/>
                      </a:pPr>
                      <a:r>
                        <a:rPr lang="da-DK" sz="1000" b="1" u="none" strike="noStrike" dirty="0">
                          <a:solidFill>
                            <a:srgbClr val="2E8B57"/>
                          </a:solidFill>
                          <a:effectLst/>
                        </a:rPr>
                        <a:t>18:10 - </a:t>
                      </a:r>
                    </a:p>
                    <a:p>
                      <a:pPr algn="l" fontAlgn="b">
                        <a:buNone/>
                      </a:pPr>
                      <a:r>
                        <a:rPr lang="da-DK" sz="1000" b="1" u="none" strike="noStrike" dirty="0">
                          <a:solidFill>
                            <a:srgbClr val="2E8B57"/>
                          </a:solidFill>
                          <a:effectLst/>
                        </a:rPr>
                        <a:t>18:20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rowSpan="2">
                  <a:txBody>
                    <a:bodyPr/>
                    <a:lstStyle/>
                    <a:p>
                      <a:pPr algn="l" fontAlgn="b">
                        <a:buNone/>
                      </a:pPr>
                      <a:r>
                        <a:rPr lang="en-US" sz="1000" b="1" kern="100" dirty="0" err="1">
                          <a:effectLst/>
                          <a:latin typeface="+mn-lt"/>
                          <a:ea typeface="Aptos" panose="020B0004020202020204" pitchFamily="34" charset="0"/>
                          <a:cs typeface="Arial" panose="020B0604020202020204" pitchFamily="34" charset="0"/>
                        </a:rPr>
                        <a:t>Oplæg</a:t>
                      </a:r>
                      <a:r>
                        <a:rPr lang="en-US" sz="1000" b="1" kern="100" dirty="0">
                          <a:effectLst/>
                          <a:latin typeface="+mn-lt"/>
                          <a:ea typeface="Aptos" panose="020B0004020202020204" pitchFamily="34" charset="0"/>
                          <a:cs typeface="Arial" panose="020B0604020202020204" pitchFamily="34" charset="0"/>
                        </a:rPr>
                        <a:t>: </a:t>
                      </a:r>
                      <a:r>
                        <a:rPr lang="en-US" sz="1000" b="1" kern="100" dirty="0" err="1">
                          <a:effectLst/>
                          <a:latin typeface="+mn-lt"/>
                          <a:ea typeface="Aptos" panose="020B0004020202020204" pitchFamily="34" charset="0"/>
                          <a:cs typeface="Arial" panose="020B0604020202020204" pitchFamily="34" charset="0"/>
                        </a:rPr>
                        <a:t>Landdistriktspuljen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L w="12700" cap="flat" cmpd="sng" algn="ctr">
                      <a:solidFill>
                        <a:schemeClr val="bg1"/>
                      </a:solidFill>
                      <a:prstDash val="dot"/>
                      <a:round/>
                      <a:headEnd type="none" w="med" len="med"/>
                      <a:tailEnd type="none" w="med" len="med"/>
                    </a:lnL>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rowSpan="3">
                  <a:txBody>
                    <a:bodyPr/>
                    <a:lstStyle/>
                    <a:p>
                      <a:pPr algn="l" fontAlgn="b">
                        <a:buNone/>
                      </a:pPr>
                      <a:r>
                        <a:rPr lang="da-DK" sz="1000" b="1" u="none" strike="noStrike" dirty="0">
                          <a:effectLst/>
                        </a:rPr>
                        <a:t>Sceneoplæg: </a:t>
                      </a:r>
                    </a:p>
                    <a:p>
                      <a:pPr algn="l" fontAlgn="b">
                        <a:buNone/>
                      </a:pPr>
                      <a:r>
                        <a:rPr lang="da-DK" sz="1000" u="none" strike="noStrike" dirty="0">
                          <a:effectLst/>
                        </a:rPr>
                        <a:t>AI – brug AI til fundraising. </a:t>
                      </a:r>
                      <a:br>
                        <a:rPr lang="da-DK" sz="1000" u="none" strike="noStrike" dirty="0">
                          <a:effectLst/>
                        </a:rPr>
                      </a:br>
                      <a:r>
                        <a:rPr lang="da-DK" sz="1000" u="none" strike="noStrike" dirty="0">
                          <a:effectLst/>
                        </a:rPr>
                        <a:t>Opdag, hvordan AI kan hjælpe med idéer, tekster og ansøgninger i jeres fundraising. Fonde.dk viser vej. </a:t>
                      </a: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buNone/>
                      </a:pPr>
                      <a:r>
                        <a:rPr lang="da-DK" sz="1000" b="1" u="none" strike="noStrike" dirty="0">
                          <a:effectLst/>
                        </a:rPr>
                        <a:t>Inspirationsoplæg </a:t>
                      </a:r>
                      <a:br>
                        <a:rPr lang="da-DK" sz="1000" b="1" u="none" strike="noStrike" dirty="0">
                          <a:effectLst/>
                        </a:rPr>
                      </a:br>
                      <a:r>
                        <a:rPr lang="da-DK" sz="1000" b="1" u="none" strike="noStrike" dirty="0">
                          <a:effectLst/>
                        </a:rPr>
                        <a:t>Nordea-fonden og DGI:</a:t>
                      </a:r>
                      <a:br>
                        <a:rPr lang="da-DK" sz="1000" b="1" u="none" strike="noStrike" dirty="0">
                          <a:effectLst/>
                        </a:rPr>
                      </a:br>
                      <a:r>
                        <a:rPr lang="da-DK" sz="1000" u="none" dirty="0">
                          <a:effectLst/>
                          <a:latin typeface="Calibri" panose="020F0502020204030204" pitchFamily="34" charset="0"/>
                          <a:ea typeface="Times New Roman" panose="02020603050405020304" pitchFamily="18" charset="0"/>
                        </a:rPr>
                        <a:t>Fællesskaber, samfund og samskabelse</a:t>
                      </a:r>
                      <a:endParaRPr lang="da-DK" sz="1000" u="none" dirty="0">
                        <a:effectLst/>
                        <a:latin typeface="Times New Roman" panose="02020603050405020304" pitchFamily="18" charset="0"/>
                        <a:ea typeface="Times New Roman" panose="02020603050405020304" pitchFamily="18" charset="0"/>
                      </a:endParaRPr>
                    </a:p>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426666686"/>
                  </a:ext>
                </a:extLst>
              </a:tr>
              <a:tr h="70061">
                <a:tc rowSpan="4">
                  <a:txBody>
                    <a:bodyPr/>
                    <a:lstStyle/>
                    <a:p>
                      <a:pPr algn="l" fontAlgn="b">
                        <a:buNone/>
                      </a:pPr>
                      <a:r>
                        <a:rPr lang="da-DK" sz="1000" b="1" u="none" strike="noStrike" dirty="0">
                          <a:solidFill>
                            <a:srgbClr val="2E8B57"/>
                          </a:solidFill>
                          <a:effectLst/>
                        </a:rPr>
                        <a:t>18:25 -</a:t>
                      </a:r>
                    </a:p>
                    <a:p>
                      <a:pPr algn="l" fontAlgn="b">
                        <a:buNone/>
                      </a:pPr>
                      <a:r>
                        <a:rPr lang="da-DK" sz="1000" b="1" u="none" strike="noStrike" dirty="0">
                          <a:solidFill>
                            <a:srgbClr val="2E8B57"/>
                          </a:solidFill>
                          <a:effectLst/>
                        </a:rPr>
                        <a:t>18:55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lnL w="28575" cap="flat" cmpd="sng" algn="ctr">
                      <a:solidFill>
                        <a:schemeClr val="tx1"/>
                      </a:solidFill>
                      <a:prstDash val="sysDot"/>
                      <a:round/>
                      <a:headEnd type="none" w="med" len="med"/>
                      <a:tailEnd type="none" w="med" len="med"/>
                    </a:lnL>
                  </a:tcPr>
                </a:tc>
                <a:tc rowSpan="5">
                  <a:txBody>
                    <a:bodyPr/>
                    <a:lstStyle/>
                    <a:p>
                      <a:pPr>
                        <a:lnSpc>
                          <a:spcPct val="115000"/>
                        </a:lnSpc>
                        <a:spcAft>
                          <a:spcPts val="800"/>
                        </a:spcAft>
                        <a:buNone/>
                      </a:pPr>
                      <a:r>
                        <a:rPr lang="da-DK" sz="1000" b="1" u="none" strike="noStrike" dirty="0">
                          <a:effectLst/>
                        </a:rPr>
                        <a:t>Aktiv Workshop</a:t>
                      </a:r>
                      <a:r>
                        <a:rPr lang="da-DK" sz="1000" b="1" u="none" strike="noStrike" kern="1200" dirty="0">
                          <a:solidFill>
                            <a:schemeClr val="dk1"/>
                          </a:solidFill>
                          <a:effectLst/>
                          <a:latin typeface="+mn-lt"/>
                          <a:ea typeface="+mn-ea"/>
                          <a:cs typeface="+mn-cs"/>
                        </a:rPr>
                        <a:t> - Gør dit projekt attraktivt for fondene:</a:t>
                      </a:r>
                      <a:br>
                        <a:rPr lang="da-DK" sz="1000" u="none" strike="noStrike" dirty="0">
                          <a:effectLst/>
                        </a:rPr>
                      </a:br>
                      <a:r>
                        <a:rPr lang="da-DK" sz="1000" kern="100" dirty="0">
                          <a:effectLst/>
                          <a:latin typeface="Calibri" panose="020F0502020204030204" pitchFamily="34" charset="0"/>
                          <a:ea typeface="Aptos" panose="020B0004020202020204" pitchFamily="34" charset="0"/>
                          <a:cs typeface="Arial" panose="020B0604020202020204" pitchFamily="34" charset="0"/>
                        </a:rPr>
                        <a:t>I grupper arbejder I med en konkret projektidé, som I selv har med. Ingen projekter er for små eller for store. I sparrer i grupperne om, hvordan idéen bedst kan udvikles og styrkes. </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702919944"/>
                  </a:ext>
                </a:extLst>
              </a:tr>
              <a:tr h="130001">
                <a:tc vMerge="1">
                  <a:txBody>
                    <a:bodyPr/>
                    <a:lstStyle/>
                    <a:p>
                      <a:endParaRPr lang="da-DK"/>
                    </a:p>
                  </a:txBody>
                  <a:tcPr/>
                </a:tc>
                <a:tc rowSpan="3">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lnL w="12700" cap="flat" cmpd="sng" algn="ctr">
                      <a:solidFill>
                        <a:schemeClr val="bg1"/>
                      </a:solidFill>
                      <a:prstDash val="solid"/>
                      <a:round/>
                      <a:headEnd type="none" w="med" len="med"/>
                      <a:tailEnd type="none" w="med" len="med"/>
                    </a:lnL>
                  </a:tcPr>
                </a:tc>
                <a:tc vMerge="1">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lnL w="571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27297332"/>
                  </a:ext>
                </a:extLst>
              </a:tr>
              <a:tr h="223927">
                <a:tc vMerge="1">
                  <a:txBody>
                    <a:bodyPr/>
                    <a:lstStyle/>
                    <a:p>
                      <a:endParaRPr lang="da-DK" dirty="0"/>
                    </a:p>
                  </a:txBody>
                  <a:tcPr marL="144000" marR="144000" marT="36000" marB="36000" anchor="ctr"/>
                </a:tc>
                <a:tc vMerge="1">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lnL w="12700" cap="flat" cmpd="sng" algn="ctr">
                      <a:solidFill>
                        <a:schemeClr val="bg1"/>
                      </a:solidFill>
                      <a:prstDash val="solid"/>
                      <a:round/>
                      <a:headEnd type="none" w="med" len="med"/>
                      <a:tailEnd type="none" w="med" len="med"/>
                    </a:lnL>
                  </a:tcPr>
                </a:tc>
                <a:tc>
                  <a:txBody>
                    <a:bodyPr/>
                    <a:lstStyle/>
                    <a:p>
                      <a:pPr algn="ctr" fontAlgn="b">
                        <a:buNone/>
                      </a:pPr>
                      <a:r>
                        <a:rPr lang="da-DK" sz="1000" b="1" i="0" u="none" strike="noStrike" dirty="0">
                          <a:solidFill>
                            <a:srgbClr val="000000"/>
                          </a:solidFill>
                          <a:effectLst/>
                          <a:latin typeface="Aptos Narrow" panose="020B0004020202020204" pitchFamily="34" charset="0"/>
                        </a:rPr>
                        <a:t>Pause</a:t>
                      </a: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lnL w="571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03664438"/>
                  </a:ext>
                </a:extLst>
              </a:tr>
              <a:tr h="383065">
                <a:tc vMerge="1">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a-DK" sz="1000" b="1" kern="100" dirty="0">
                          <a:effectLst/>
                          <a:latin typeface="+mn-lt"/>
                          <a:ea typeface="Aptos" panose="020B0004020202020204" pitchFamily="34" charset="0"/>
                          <a:cs typeface="Arial" panose="020B0604020202020204" pitchFamily="34" charset="0"/>
                        </a:rPr>
                        <a:t>Oplæg: Borgerprojektfonden</a:t>
                      </a: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rowSpan="2">
                  <a:txBody>
                    <a:bodyPr/>
                    <a:lstStyle/>
                    <a:p>
                      <a:pPr algn="ctr" fontAlgn="b">
                        <a:buNone/>
                      </a:pPr>
                      <a:r>
                        <a:rPr lang="da-DK" sz="1000" b="1" u="none" strike="noStrike" dirty="0">
                          <a:effectLst/>
                        </a:rPr>
                        <a:t>Oplæg 1: Sådan fik vi pengene</a:t>
                      </a:r>
                      <a:br>
                        <a:rPr lang="da-DK" sz="1000" u="none" strike="noStrike" dirty="0">
                          <a:effectLst/>
                        </a:rPr>
                      </a:br>
                      <a:br>
                        <a:rPr lang="da-DK" sz="1000" u="none" strike="noStrike" dirty="0">
                          <a:effectLst/>
                        </a:rPr>
                      </a:br>
                      <a:r>
                        <a:rPr lang="da-DK" sz="1000" b="1" u="none" strike="noStrike" dirty="0">
                          <a:effectLst/>
                        </a:rPr>
                        <a:t>Oplæg 2: Crowdfunding</a:t>
                      </a:r>
                      <a:r>
                        <a:rPr lang="da-DK" sz="1000" u="none" strike="noStrike" dirty="0">
                          <a:effectLst/>
                        </a:rPr>
                        <a:t> </a:t>
                      </a:r>
                      <a:br>
                        <a:rPr lang="da-DK" sz="1000" u="none" strike="noStrike" dirty="0">
                          <a:effectLst/>
                        </a:rPr>
                      </a:br>
                      <a:br>
                        <a:rPr lang="da-DK" sz="1000" u="none" strike="noStrike" dirty="0">
                          <a:effectLst/>
                        </a:rPr>
                      </a:br>
                      <a:r>
                        <a:rPr lang="da-DK" sz="1000" b="1" u="none" strike="noStrike" dirty="0">
                          <a:effectLst/>
                        </a:rPr>
                        <a:t>Oplæg 3: Sådan søger du </a:t>
                      </a: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tc>
                <a:extLst>
                  <a:ext uri="{0D108BD9-81ED-4DB2-BD59-A6C34878D82A}">
                    <a16:rowId xmlns:a16="http://schemas.microsoft.com/office/drawing/2014/main" val="3648018294"/>
                  </a:ext>
                </a:extLst>
              </a:tr>
              <a:tr h="1390815">
                <a:tc>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dirty="0"/>
                    </a:p>
                  </a:txBody>
                  <a:tcPr marL="144000" marR="144000" marT="36000" marB="3600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a-DK" sz="1000" b="1" kern="100" dirty="0">
                          <a:effectLst/>
                          <a:latin typeface="+mn-lt"/>
                          <a:ea typeface="Aptos" panose="020B0004020202020204" pitchFamily="34" charset="0"/>
                          <a:cs typeface="Arial" panose="020B0604020202020204" pitchFamily="34" charset="0"/>
                        </a:rPr>
                        <a:t>Oplæg: </a:t>
                      </a:r>
                      <a:r>
                        <a:rPr lang="da-DK" sz="1000" b="1" kern="100" dirty="0" err="1">
                          <a:effectLst/>
                          <a:latin typeface="+mn-lt"/>
                          <a:ea typeface="Aptos" panose="020B0004020202020204" pitchFamily="34" charset="0"/>
                          <a:cs typeface="Arial" panose="020B0604020202020204" pitchFamily="34" charset="0"/>
                        </a:rPr>
                        <a:t>UngKult</a:t>
                      </a: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L w="12700" cap="flat" cmpd="sng" algn="ctr">
                      <a:solidFill>
                        <a:schemeClr val="bg1"/>
                      </a:solidFill>
                      <a:prstDash val="solid"/>
                      <a:round/>
                      <a:headEnd type="none" w="med" len="med"/>
                      <a:tailEnd type="none" w="med" len="med"/>
                    </a:lnL>
                    <a:lnR w="28575" cap="flat" cmpd="sng" algn="ctr">
                      <a:solidFill>
                        <a:schemeClr val="tx1"/>
                      </a:solidFill>
                      <a:prstDash val="sysDot"/>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lnL w="28575" cap="flat" cmpd="sng" algn="ctr">
                      <a:solidFill>
                        <a:schemeClr val="tx1"/>
                      </a:solidFill>
                      <a:prstDash val="sysDot"/>
                      <a:round/>
                      <a:headEnd type="none" w="med" len="med"/>
                      <a:tailEnd type="none" w="med" len="med"/>
                    </a:lnL>
                  </a:tcPr>
                </a:tc>
                <a:tc vMerge="1">
                  <a:txBody>
                    <a:bodyPr/>
                    <a:lstStyle/>
                    <a:p>
                      <a:endParaRPr lang="da-DK"/>
                    </a:p>
                  </a:txBody>
                  <a:tcPr/>
                </a:tc>
                <a:extLst>
                  <a:ext uri="{0D108BD9-81ED-4DB2-BD59-A6C34878D82A}">
                    <a16:rowId xmlns:a16="http://schemas.microsoft.com/office/drawing/2014/main" val="4133568465"/>
                  </a:ext>
                </a:extLst>
              </a:tr>
              <a:tr h="376006">
                <a:tc>
                  <a:txBody>
                    <a:bodyPr/>
                    <a:lstStyle/>
                    <a:p>
                      <a:pPr algn="l" fontAlgn="b">
                        <a:buNone/>
                      </a:pPr>
                      <a:r>
                        <a:rPr lang="da-DK" sz="1000" b="1" u="none" strike="noStrike" dirty="0">
                          <a:solidFill>
                            <a:srgbClr val="2E8B57"/>
                          </a:solidFill>
                          <a:effectLst/>
                        </a:rPr>
                        <a:t>19:30 - 19:45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US" sz="1000" b="1" kern="100" dirty="0" err="1">
                          <a:effectLst/>
                          <a:latin typeface="+mn-lt"/>
                          <a:ea typeface="Aptos" panose="020B0004020202020204" pitchFamily="34" charset="0"/>
                          <a:cs typeface="Arial" panose="020B0604020202020204" pitchFamily="34" charset="0"/>
                        </a:rPr>
                        <a:t>Oplæg</a:t>
                      </a:r>
                      <a:r>
                        <a:rPr lang="en-US" sz="1000" b="1" kern="100" dirty="0">
                          <a:effectLst/>
                          <a:latin typeface="+mn-lt"/>
                          <a:ea typeface="Aptos" panose="020B0004020202020204" pitchFamily="34" charset="0"/>
                          <a:cs typeface="Arial" panose="020B0604020202020204" pitchFamily="34" charset="0"/>
                        </a:rPr>
                        <a:t>: </a:t>
                      </a:r>
                      <a:r>
                        <a:rPr lang="da-DK" sz="1000" b="1" kern="100" dirty="0">
                          <a:effectLst/>
                          <a:latin typeface="+mn-lt"/>
                          <a:ea typeface="Aptos" panose="020B0004020202020204" pitchFamily="34" charset="0"/>
                          <a:cs typeface="Arial" panose="020B0604020202020204" pitchFamily="34" charset="0"/>
                        </a:rPr>
                        <a:t>Friluftsrådet</a:t>
                      </a: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2">
                        <a:lumMod val="20000"/>
                        <a:lumOff val="80000"/>
                      </a:schemeClr>
                    </a:solidFill>
                  </a:tcP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a-DK" sz="1000" b="1" kern="100" dirty="0">
                        <a:effectLst/>
                        <a:latin typeface="+mn-lt"/>
                        <a:ea typeface="Aptos" panose="020B0004020202020204" pitchFamily="34" charset="0"/>
                        <a:cs typeface="Arial" panose="020B0604020202020204" pitchFamily="34" charset="0"/>
                      </a:endParaRPr>
                    </a:p>
                  </a:txBody>
                  <a:tcPr marL="144000" marR="144000" marT="36000" marB="36000" anchor="ctr">
                    <a:lnL w="12700" cap="flat" cmpd="sng" algn="ctr">
                      <a:solidFill>
                        <a:schemeClr val="bg1"/>
                      </a:solidFill>
                      <a:prstDash val="dot"/>
                      <a:round/>
                      <a:headEnd type="none" w="med" len="med"/>
                      <a:tailEnd type="none" w="med" len="med"/>
                    </a:lnL>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solidFill>
                      <a:schemeClr val="accent2">
                        <a:lumMod val="20000"/>
                        <a:lumOff val="80000"/>
                      </a:schemeClr>
                    </a:solidFill>
                  </a:tcPr>
                </a:tc>
                <a:tc gridSpan="2">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da-DK" sz="1050" b="1" u="none" strike="noStrike" dirty="0">
                          <a:solidFill>
                            <a:srgbClr val="2E8B57"/>
                          </a:solidFill>
                          <a:effectLst/>
                        </a:rPr>
                        <a:t>Netværk og </a:t>
                      </a:r>
                      <a:r>
                        <a:rPr lang="da-DK" sz="1050" b="1" u="none" strike="noStrike" dirty="0" err="1">
                          <a:solidFill>
                            <a:srgbClr val="2E8B57"/>
                          </a:solidFill>
                          <a:effectLst/>
                        </a:rPr>
                        <a:t>mingling</a:t>
                      </a:r>
                      <a:r>
                        <a:rPr lang="da-DK" sz="1050" b="1" u="none" strike="noStrike" dirty="0">
                          <a:solidFill>
                            <a:srgbClr val="2E8B57"/>
                          </a:solidFill>
                          <a:effectLst/>
                        </a:rPr>
                        <a:t> i cafeen</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solidFill>
                      <a:srgbClr val="E7EAED"/>
                    </a:solidFill>
                  </a:tcPr>
                </a:tc>
                <a:tc hMerge="1">
                  <a:txBody>
                    <a:bodyPr/>
                    <a:lstStyle/>
                    <a:p>
                      <a:endParaRPr lang="da-DK"/>
                    </a:p>
                  </a:txBody>
                  <a:tcPr/>
                </a:tc>
                <a:extLst>
                  <a:ext uri="{0D108BD9-81ED-4DB2-BD59-A6C34878D82A}">
                    <a16:rowId xmlns:a16="http://schemas.microsoft.com/office/drawing/2014/main" val="71259346"/>
                  </a:ext>
                </a:extLst>
              </a:tr>
            </a:tbl>
          </a:graphicData>
        </a:graphic>
      </p:graphicFrame>
      <p:graphicFrame>
        <p:nvGraphicFramePr>
          <p:cNvPr id="3" name="Tabel 2">
            <a:extLst>
              <a:ext uri="{FF2B5EF4-FFF2-40B4-BE49-F238E27FC236}">
                <a16:creationId xmlns:a16="http://schemas.microsoft.com/office/drawing/2014/main" id="{AA656707-5F88-333B-21C8-01DB73749773}"/>
              </a:ext>
            </a:extLst>
          </p:cNvPr>
          <p:cNvGraphicFramePr>
            <a:graphicFrameLocks noGrp="1"/>
          </p:cNvGraphicFramePr>
          <p:nvPr>
            <p:extLst>
              <p:ext uri="{D42A27DB-BD31-4B8C-83A1-F6EECF244321}">
                <p14:modId xmlns:p14="http://schemas.microsoft.com/office/powerpoint/2010/main" val="4132228399"/>
              </p:ext>
            </p:extLst>
          </p:nvPr>
        </p:nvGraphicFramePr>
        <p:xfrm>
          <a:off x="209969" y="113129"/>
          <a:ext cx="6438061" cy="130566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1696738444"/>
                    </a:ext>
                  </a:extLst>
                </a:gridCol>
                <a:gridCol w="5756112">
                  <a:extLst>
                    <a:ext uri="{9D8B030D-6E8A-4147-A177-3AD203B41FA5}">
                      <a16:colId xmlns:a16="http://schemas.microsoft.com/office/drawing/2014/main" val="1534505081"/>
                    </a:ext>
                  </a:extLst>
                </a:gridCol>
              </a:tblGrid>
              <a:tr h="121966">
                <a:tc>
                  <a:txBody>
                    <a:bodyPr/>
                    <a:lstStyle/>
                    <a:p>
                      <a:pPr algn="l" fontAlgn="b">
                        <a:buNone/>
                      </a:pPr>
                      <a:r>
                        <a:rPr lang="da-DK" sz="1000" b="1" u="none" strike="noStrike" dirty="0">
                          <a:solidFill>
                            <a:srgbClr val="2E8B57"/>
                          </a:solidFill>
                          <a:effectLst/>
                        </a:rPr>
                        <a:t>15:45 - 16:10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ctr">
                        <a:buNone/>
                      </a:pPr>
                      <a:r>
                        <a:rPr lang="da-DK" sz="1050" b="1" u="none" strike="noStrike" dirty="0">
                          <a:solidFill>
                            <a:srgbClr val="2E8B57"/>
                          </a:solidFill>
                          <a:effectLst/>
                        </a:rPr>
                        <a:t>Dørene åbner</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tc>
                <a:extLst>
                  <a:ext uri="{0D108BD9-81ED-4DB2-BD59-A6C34878D82A}">
                    <a16:rowId xmlns:a16="http://schemas.microsoft.com/office/drawing/2014/main" val="3239350350"/>
                  </a:ext>
                </a:extLst>
              </a:tr>
              <a:tr h="269956">
                <a:tc>
                  <a:txBody>
                    <a:bodyPr/>
                    <a:lstStyle/>
                    <a:p>
                      <a:pPr algn="l" fontAlgn="b">
                        <a:buNone/>
                      </a:pPr>
                      <a:r>
                        <a:rPr lang="da-DK" sz="1000" b="1" u="none" strike="noStrike" dirty="0">
                          <a:solidFill>
                            <a:srgbClr val="2E8B57"/>
                          </a:solidFill>
                          <a:effectLst/>
                        </a:rPr>
                        <a:t>16:15 - 16:55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Velkomst</a:t>
                      </a:r>
                      <a:br>
                        <a:rPr lang="da-DK" sz="1050" b="1" u="none" strike="noStrike" dirty="0">
                          <a:solidFill>
                            <a:srgbClr val="2E8B57"/>
                          </a:solidFill>
                          <a:effectLst/>
                        </a:rPr>
                      </a:br>
                      <a:endParaRPr lang="da-DK" sz="1050" b="1" u="none" strike="noStrike" dirty="0">
                        <a:solidFill>
                          <a:srgbClr val="2E8B57"/>
                        </a:solidFill>
                        <a:effectLst/>
                      </a:endParaRPr>
                    </a:p>
                    <a:p>
                      <a:pPr algn="ctr" fontAlgn="b">
                        <a:buNone/>
                      </a:pPr>
                      <a:r>
                        <a:rPr lang="da-DK" sz="1050" b="1" u="none" strike="noStrike" dirty="0">
                          <a:solidFill>
                            <a:srgbClr val="2E8B57"/>
                          </a:solidFill>
                          <a:effectLst/>
                        </a:rPr>
                        <a:t>Fondsansøgninger – kend din fond, værktøjer, kernefortælling og samskabelse</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2222216067"/>
                  </a:ext>
                </a:extLst>
              </a:tr>
              <a:tr h="121966">
                <a:tc>
                  <a:txBody>
                    <a:bodyPr/>
                    <a:lstStyle/>
                    <a:p>
                      <a:pPr algn="l" fontAlgn="b">
                        <a:buNone/>
                      </a:pPr>
                      <a:r>
                        <a:rPr lang="da-DK" sz="1000" b="1" u="none" strike="noStrike" dirty="0">
                          <a:solidFill>
                            <a:srgbClr val="2E8B57"/>
                          </a:solidFill>
                          <a:effectLst/>
                        </a:rPr>
                        <a:t>17:00 - 17:25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Pause – sandwich- standene er åbne </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1812582186"/>
                  </a:ext>
                </a:extLst>
              </a:tr>
            </a:tbl>
          </a:graphicData>
        </a:graphic>
      </p:graphicFrame>
    </p:spTree>
    <p:extLst>
      <p:ext uri="{BB962C8B-B14F-4D97-AF65-F5344CB8AC3E}">
        <p14:creationId xmlns:p14="http://schemas.microsoft.com/office/powerpoint/2010/main" val="3092024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a:extLst>
            <a:ext uri="{FF2B5EF4-FFF2-40B4-BE49-F238E27FC236}">
              <a16:creationId xmlns:a16="http://schemas.microsoft.com/office/drawing/2014/main" id="{C53F5B1D-B181-FD17-3EA5-EAEDDE500CD6}"/>
            </a:ext>
          </a:extLst>
        </p:cNvPr>
        <p:cNvGrpSpPr/>
        <p:nvPr/>
      </p:nvGrpSpPr>
      <p:grpSpPr>
        <a:xfrm>
          <a:off x="0" y="0"/>
          <a:ext cx="0" cy="0"/>
          <a:chOff x="0" y="0"/>
          <a:chExt cx="0" cy="0"/>
        </a:xfrm>
      </p:grpSpPr>
      <p:grpSp>
        <p:nvGrpSpPr>
          <p:cNvPr id="16" name="Gruppe 15">
            <a:extLst>
              <a:ext uri="{FF2B5EF4-FFF2-40B4-BE49-F238E27FC236}">
                <a16:creationId xmlns:a16="http://schemas.microsoft.com/office/drawing/2014/main" id="{7BAD5074-DCDA-1EC4-A97B-51C032C93980}"/>
              </a:ext>
            </a:extLst>
          </p:cNvPr>
          <p:cNvGrpSpPr/>
          <p:nvPr/>
        </p:nvGrpSpPr>
        <p:grpSpPr>
          <a:xfrm rot="1228366">
            <a:off x="-3100897" y="2381960"/>
            <a:ext cx="11412828" cy="1154409"/>
            <a:chOff x="-3139533" y="1063907"/>
            <a:chExt cx="11412828" cy="1154409"/>
          </a:xfrm>
        </p:grpSpPr>
        <p:sp>
          <p:nvSpPr>
            <p:cNvPr id="13" name="Rektangel 12">
              <a:extLst>
                <a:ext uri="{FF2B5EF4-FFF2-40B4-BE49-F238E27FC236}">
                  <a16:creationId xmlns:a16="http://schemas.microsoft.com/office/drawing/2014/main" id="{CFA6AA08-214D-0C82-B4B3-A17F1D3C675E}"/>
                </a:ext>
              </a:extLst>
            </p:cNvPr>
            <p:cNvSpPr/>
            <p:nvPr/>
          </p:nvSpPr>
          <p:spPr>
            <a:xfrm rot="21219781">
              <a:off x="-3139533" y="131396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ktangel 13">
              <a:extLst>
                <a:ext uri="{FF2B5EF4-FFF2-40B4-BE49-F238E27FC236}">
                  <a16:creationId xmlns:a16="http://schemas.microsoft.com/office/drawing/2014/main" id="{EFF0153C-C1EF-6AD2-7227-45ECD2C5CB41}"/>
                </a:ext>
              </a:extLst>
            </p:cNvPr>
            <p:cNvSpPr/>
            <p:nvPr/>
          </p:nvSpPr>
          <p:spPr>
            <a:xfrm rot="21219781">
              <a:off x="-3067868" y="1551336"/>
              <a:ext cx="11341163"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Rektangel 14">
              <a:extLst>
                <a:ext uri="{FF2B5EF4-FFF2-40B4-BE49-F238E27FC236}">
                  <a16:creationId xmlns:a16="http://schemas.microsoft.com/office/drawing/2014/main" id="{E54C7A18-7511-3C2F-B3AB-D046CEA56068}"/>
                </a:ext>
              </a:extLst>
            </p:cNvPr>
            <p:cNvSpPr/>
            <p:nvPr/>
          </p:nvSpPr>
          <p:spPr>
            <a:xfrm rot="21219781">
              <a:off x="-3139533" y="106390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aphicFrame>
        <p:nvGraphicFramePr>
          <p:cNvPr id="6" name="Tabel 5">
            <a:extLst>
              <a:ext uri="{FF2B5EF4-FFF2-40B4-BE49-F238E27FC236}">
                <a16:creationId xmlns:a16="http://schemas.microsoft.com/office/drawing/2014/main" id="{6BF13347-3C74-64F1-3E77-0DF472F615A7}"/>
              </a:ext>
            </a:extLst>
          </p:cNvPr>
          <p:cNvGraphicFramePr>
            <a:graphicFrameLocks noGrp="1"/>
          </p:cNvGraphicFramePr>
          <p:nvPr>
            <p:extLst>
              <p:ext uri="{D42A27DB-BD31-4B8C-83A1-F6EECF244321}">
                <p14:modId xmlns:p14="http://schemas.microsoft.com/office/powerpoint/2010/main" val="3123919879"/>
              </p:ext>
            </p:extLst>
          </p:nvPr>
        </p:nvGraphicFramePr>
        <p:xfrm>
          <a:off x="209969" y="1395930"/>
          <a:ext cx="6438061" cy="839694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262836401"/>
                    </a:ext>
                  </a:extLst>
                </a:gridCol>
                <a:gridCol w="2511682">
                  <a:extLst>
                    <a:ext uri="{9D8B030D-6E8A-4147-A177-3AD203B41FA5}">
                      <a16:colId xmlns:a16="http://schemas.microsoft.com/office/drawing/2014/main" val="1179574624"/>
                    </a:ext>
                  </a:extLst>
                </a:gridCol>
                <a:gridCol w="520700">
                  <a:extLst>
                    <a:ext uri="{9D8B030D-6E8A-4147-A177-3AD203B41FA5}">
                      <a16:colId xmlns:a16="http://schemas.microsoft.com/office/drawing/2014/main" val="4153979555"/>
                    </a:ext>
                  </a:extLst>
                </a:gridCol>
                <a:gridCol w="1841500">
                  <a:extLst>
                    <a:ext uri="{9D8B030D-6E8A-4147-A177-3AD203B41FA5}">
                      <a16:colId xmlns:a16="http://schemas.microsoft.com/office/drawing/2014/main" val="658350334"/>
                    </a:ext>
                  </a:extLst>
                </a:gridCol>
                <a:gridCol w="444500">
                  <a:extLst>
                    <a:ext uri="{9D8B030D-6E8A-4147-A177-3AD203B41FA5}">
                      <a16:colId xmlns:a16="http://schemas.microsoft.com/office/drawing/2014/main" val="2435323739"/>
                    </a:ext>
                  </a:extLst>
                </a:gridCol>
                <a:gridCol w="437730">
                  <a:extLst>
                    <a:ext uri="{9D8B030D-6E8A-4147-A177-3AD203B41FA5}">
                      <a16:colId xmlns:a16="http://schemas.microsoft.com/office/drawing/2014/main" val="1778857855"/>
                    </a:ext>
                  </a:extLst>
                </a:gridCol>
              </a:tblGrid>
              <a:tr h="733770">
                <a:tc>
                  <a:txBody>
                    <a:bodyPr/>
                    <a:lstStyle/>
                    <a:p>
                      <a:pPr algn="l" fontAlgn="b">
                        <a:buNone/>
                      </a:pPr>
                      <a:endParaRPr lang="da-DK" sz="1600" b="0" i="0" u="none" strike="noStrike" dirty="0">
                        <a:solidFill>
                          <a:srgbClr val="000000"/>
                        </a:solidFill>
                        <a:effectLst/>
                        <a:latin typeface="Aptos Narrow" panose="020B0004020202020204" pitchFamily="34" charset="0"/>
                      </a:endParaRPr>
                    </a:p>
                  </a:txBody>
                  <a:tcPr marL="144000" marR="144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3">
                  <a:txBody>
                    <a:bodyPr/>
                    <a:lstStyle/>
                    <a:p>
                      <a:pPr algn="ctr" fontAlgn="b">
                        <a:buNone/>
                      </a:pPr>
                      <a:r>
                        <a:rPr lang="da-DK" sz="1600" b="1" u="none" strike="noStrike" dirty="0">
                          <a:effectLst/>
                        </a:rPr>
                        <a:t>Kend din fond</a:t>
                      </a:r>
                    </a:p>
                    <a:p>
                      <a:pPr marL="0" marR="0" lvl="0" indent="0" algn="ctr" defTabSz="685800" rtl="0" eaLnBrk="1" fontAlgn="b" latinLnBrk="0" hangingPunct="1">
                        <a:lnSpc>
                          <a:spcPct val="100000"/>
                        </a:lnSpc>
                        <a:spcBef>
                          <a:spcPts val="0"/>
                        </a:spcBef>
                        <a:spcAft>
                          <a:spcPts val="0"/>
                        </a:spcAft>
                        <a:buClrTx/>
                        <a:buSzTx/>
                        <a:buFontTx/>
                        <a:buNone/>
                        <a:tabLst/>
                        <a:defRPr/>
                      </a:pPr>
                      <a:b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Hal 2</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12700" cmpd="sng">
                      <a:noFill/>
                    </a:lnL>
                    <a:lnR w="28575" cap="flat" cmpd="sng" algn="ctr">
                      <a:solidFill>
                        <a:schemeClr val="tx1"/>
                      </a:solidFill>
                      <a:prstDash val="sysDot"/>
                      <a:round/>
                      <a:headEnd type="none" w="med" len="med"/>
                      <a:tailEnd type="none" w="med" len="med"/>
                    </a:lnR>
                    <a:solidFill>
                      <a:schemeClr val="accent2">
                        <a:lumMod val="20000"/>
                        <a:lumOff val="80000"/>
                      </a:schemeClr>
                    </a:solidFill>
                  </a:tcPr>
                </a:tc>
                <a:tc hMerge="1">
                  <a:txBody>
                    <a:bodyPr/>
                    <a:lstStyle/>
                    <a:p>
                      <a:endParaRPr lang="da-DK"/>
                    </a:p>
                  </a:txBody>
                  <a:tcPr/>
                </a:tc>
                <a:tc hMerge="1">
                  <a:txBody>
                    <a:bodyPr/>
                    <a:lstStyle/>
                    <a:p>
                      <a:endParaRPr lang="da-DK"/>
                    </a:p>
                  </a:txBody>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690025302"/>
                  </a:ext>
                </a:extLst>
              </a:tr>
              <a:tr h="971047">
                <a:tc rowSpan="2">
                  <a:txBody>
                    <a:bodyPr/>
                    <a:lstStyle/>
                    <a:p>
                      <a:pPr algn="l" fontAlgn="b">
                        <a:buNone/>
                      </a:pPr>
                      <a:r>
                        <a:rPr lang="da-DK" sz="1000" b="1" u="none" strike="noStrike" dirty="0">
                          <a:solidFill>
                            <a:srgbClr val="2E8B57"/>
                          </a:solidFill>
                          <a:effectLst/>
                        </a:rPr>
                        <a:t>17:30 - 18:05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lnT w="12700" cmpd="sng">
                      <a:noFill/>
                    </a:lnT>
                  </a:tcPr>
                </a:tc>
                <a:tc rowSpan="2">
                  <a:txBody>
                    <a:bodyPr/>
                    <a:lstStyle/>
                    <a:p>
                      <a:pPr algn="l">
                        <a:lnSpc>
                          <a:spcPct val="115000"/>
                        </a:lnSpc>
                        <a:spcAft>
                          <a:spcPts val="800"/>
                        </a:spcAft>
                        <a:buNone/>
                      </a:pPr>
                      <a:r>
                        <a:rPr lang="da-DK" sz="1000" b="1" kern="100" dirty="0">
                          <a:effectLst/>
                          <a:latin typeface="+mn-lt"/>
                          <a:ea typeface="Aptos" panose="020B0004020202020204" pitchFamily="34" charset="0"/>
                          <a:cs typeface="Arial" panose="020B0604020202020204" pitchFamily="34" charset="0"/>
                        </a:rPr>
                        <a:t>Oplæg: </a:t>
                      </a:r>
                      <a:r>
                        <a:rPr lang="da-DK" sz="1000" b="1" kern="100" dirty="0" err="1">
                          <a:effectLst/>
                          <a:latin typeface="+mn-lt"/>
                          <a:ea typeface="Aptos" panose="020B0004020202020204" pitchFamily="34" charset="0"/>
                          <a:cs typeface="Arial" panose="020B0604020202020204" pitchFamily="34" charset="0"/>
                        </a:rPr>
                        <a:t>Nordeafonden</a:t>
                      </a:r>
                      <a:br>
                        <a:rPr lang="da-DK" sz="1000" b="1" kern="100" dirty="0">
                          <a:effectLst/>
                          <a:latin typeface="+mn-lt"/>
                          <a:ea typeface="Aptos" panose="020B0004020202020204" pitchFamily="34" charset="0"/>
                          <a:cs typeface="Arial" panose="020B0604020202020204" pitchFamily="34" charset="0"/>
                        </a:rPr>
                      </a:br>
                      <a:r>
                        <a:rPr lang="da-DK" sz="1000" dirty="0" err="1">
                          <a:effectLst/>
                          <a:latin typeface="Calibri" panose="020F0502020204030204" pitchFamily="34" charset="0"/>
                          <a:ea typeface="Calibri" panose="020F0502020204030204" pitchFamily="34" charset="0"/>
                        </a:rPr>
                        <a:t>Nordeafonden</a:t>
                      </a:r>
                      <a:r>
                        <a:rPr lang="da-DK" sz="1000" dirty="0">
                          <a:effectLst/>
                          <a:latin typeface="Calibri" panose="020F0502020204030204" pitchFamily="34" charset="0"/>
                          <a:ea typeface="Calibri" panose="020F0502020204030204" pitchFamily="34" charset="0"/>
                        </a:rPr>
                        <a:t> støtter almennyttige projekter, der fremmer gode liv inden for bl.a.  motion, natur og kultur. Gennem støtte til fritids- og kulturlivet skabes fællesskab, oplevelser og nye muligheder, som styrker deltagelse og glæde i hverdagen.</a:t>
                      </a: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c rowSpan="9">
                  <a:txBody>
                    <a:bodyPr/>
                    <a:lstStyle/>
                    <a:p>
                      <a:pPr algn="ctr">
                        <a:lnSpc>
                          <a:spcPct val="115000"/>
                        </a:lnSpc>
                        <a:spcAft>
                          <a:spcPts val="800"/>
                        </a:spcAft>
                        <a:buNone/>
                      </a:pPr>
                      <a:r>
                        <a:rPr lang="da-DK" sz="1600" b="1" kern="100" dirty="0">
                          <a:effectLst/>
                          <a:latin typeface="Calibri" panose="020F0502020204030204" pitchFamily="34" charset="0"/>
                          <a:ea typeface="Aptos" panose="020B0004020202020204" pitchFamily="34" charset="0"/>
                          <a:cs typeface="Arial" panose="020B0604020202020204" pitchFamily="34" charset="0"/>
                        </a:rPr>
                        <a:t>Mød de forskellige fonde på deres stande</a:t>
                      </a:r>
                      <a:endParaRPr lang="da-DK" sz="1600" b="1" kern="100" dirty="0">
                        <a:effectLst/>
                        <a:latin typeface="Aptos" panose="020B0004020202020204" pitchFamily="34" charset="0"/>
                        <a:ea typeface="Aptos" panose="020B0004020202020204" pitchFamily="34" charset="0"/>
                        <a:cs typeface="Arial" panose="020B0604020202020204" pitchFamily="34" charset="0"/>
                      </a:endParaRPr>
                    </a:p>
                  </a:txBody>
                  <a:tcPr marL="144000" marR="144000" marT="36000" marB="36000" vert="vert270">
                    <a:lnL w="12700" cap="flat" cmpd="sng" algn="ctr">
                      <a:solidFill>
                        <a:schemeClr val="bg1"/>
                      </a:solidFill>
                      <a:prstDash val="solid"/>
                      <a:round/>
                      <a:headEnd type="none" w="med" len="med"/>
                      <a:tailEnd type="none" w="med" len="med"/>
                    </a:lnL>
                    <a:lnR w="28575" cap="flat" cmpd="sng" algn="ctr">
                      <a:noFill/>
                      <a:prstDash val="sysDot"/>
                      <a:round/>
                      <a:headEnd type="none" w="med" len="med"/>
                      <a:tailEnd type="none" w="med" len="med"/>
                    </a:lnR>
                    <a:solidFill>
                      <a:schemeClr val="accent2">
                        <a:lumMod val="20000"/>
                        <a:lumOff val="80000"/>
                      </a:schemeClr>
                    </a:solidFill>
                  </a:tcPr>
                </a:tc>
                <a:tc rowSpan="9">
                  <a:txBody>
                    <a:bodyPr/>
                    <a:lstStyle/>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endParaRPr lang="da-DK" sz="1000" kern="100" dirty="0">
                        <a:effectLst/>
                        <a:latin typeface="Calibri" panose="020F050202020403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Nordea-fonden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Friluftsrådet</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Borgerprojektfonden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Lokale og anlægsfonden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Landdistriktspuljen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LAG SØM/MANK</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Faaborg-Midtfyn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Nordfyn</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Odense</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Assens</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Nyborg</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Svendborg</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Kerteminde</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Fonde.dk</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Aktiv fundraising</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DGI</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buFont typeface="Aptos" panose="020B0004020202020204" pitchFamily="34" charset="0"/>
                        <a:buChar char="-"/>
                      </a:pPr>
                      <a:r>
                        <a:rPr lang="da-DK" sz="1000" kern="100" dirty="0">
                          <a:effectLst/>
                          <a:latin typeface="Calibri" panose="020F0502020204030204" pitchFamily="34" charset="0"/>
                          <a:ea typeface="Aptos" panose="020B0004020202020204" pitchFamily="34" charset="0"/>
                          <a:cs typeface="Arial" panose="020B0604020202020204" pitchFamily="34" charset="0"/>
                        </a:rPr>
                        <a:t>Frivilligcentrene</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marL="342900" lvl="0" indent="-342900">
                        <a:lnSpc>
                          <a:spcPct val="115000"/>
                        </a:lnSpc>
                        <a:spcAft>
                          <a:spcPts val="800"/>
                        </a:spcAft>
                        <a:buFont typeface="Aptos" panose="020B0004020202020204" pitchFamily="34" charset="0"/>
                        <a:buChar char="-"/>
                      </a:pPr>
                      <a:r>
                        <a:rPr lang="da-DK" sz="1000" kern="100" dirty="0" err="1">
                          <a:effectLst/>
                          <a:latin typeface="Calibri" panose="020F0502020204030204" pitchFamily="34" charset="0"/>
                          <a:ea typeface="Aptos" panose="020B0004020202020204" pitchFamily="34" charset="0"/>
                          <a:cs typeface="Arial" panose="020B0604020202020204" pitchFamily="34" charset="0"/>
                        </a:rPr>
                        <a:t>UngKult</a:t>
                      </a:r>
                      <a:endParaRPr lang="da-DK" sz="1000" kern="100" dirty="0">
                        <a:effectLst/>
                        <a:latin typeface="Aptos" panose="020B0004020202020204" pitchFamily="34" charset="0"/>
                        <a:ea typeface="Aptos" panose="020B0004020202020204" pitchFamily="34" charset="0"/>
                        <a:cs typeface="Arial" panose="020B0604020202020204" pitchFamily="34" charset="0"/>
                      </a:endParaRPr>
                    </a:p>
                    <a:p>
                      <a:pPr algn="ctr">
                        <a:lnSpc>
                          <a:spcPct val="115000"/>
                        </a:lnSpc>
                        <a:spcAft>
                          <a:spcPts val="800"/>
                        </a:spcAft>
                        <a:buNone/>
                      </a:pPr>
                      <a:endParaRPr lang="da-DK" sz="1050" b="1" kern="100" dirty="0">
                        <a:effectLst/>
                        <a:latin typeface="Aptos" panose="020B0004020202020204" pitchFamily="34" charset="0"/>
                        <a:ea typeface="Aptos" panose="020B0004020202020204" pitchFamily="34" charset="0"/>
                        <a:cs typeface="Arial" panose="020B0604020202020204" pitchFamily="34" charset="0"/>
                      </a:endParaRPr>
                    </a:p>
                  </a:txBody>
                  <a:tcPr marL="144000" marR="144000" marT="36000" marB="36000">
                    <a:lnL w="28575" cap="flat" cmpd="sng" algn="ctr">
                      <a:noFill/>
                      <a:prstDash val="sysDot"/>
                      <a:round/>
                      <a:headEnd type="none" w="med" len="med"/>
                      <a:tailEnd type="none" w="med" len="med"/>
                    </a:lnL>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323659998"/>
                  </a:ext>
                </a:extLst>
              </a:tr>
              <a:tr h="606153">
                <a:tc vMerge="1">
                  <a:txBody>
                    <a:bodyPr/>
                    <a:lstStyle/>
                    <a:p>
                      <a:endParaRPr/>
                    </a:p>
                  </a:txBody>
                  <a:tcPr marL="144000" marR="144000" marT="36000" marB="36000" anchor="ctr"/>
                </a:tc>
                <a:tc vMerge="1">
                  <a:txBody>
                    <a:bodyPr/>
                    <a:lstStyle/>
                    <a:p>
                      <a:endParaRPr lang="da-DK"/>
                    </a:p>
                  </a:txBody>
                  <a:tcPr>
                    <a:lnT w="12700" cap="flat" cmpd="sng" algn="ctr">
                      <a:solidFill>
                        <a:schemeClr val="bg1"/>
                      </a:solidFill>
                      <a:prstDash val="solid"/>
                      <a:round/>
                      <a:headEnd type="none" w="med" len="med"/>
                      <a:tailEnd type="none" w="med" len="med"/>
                    </a:lnT>
                  </a:tcPr>
                </a:tc>
                <a:tc vMerge="1">
                  <a:txBody>
                    <a:bodyPr/>
                    <a:lstStyle/>
                    <a:p>
                      <a:endParaRPr lang="da-DK"/>
                    </a:p>
                  </a:txBody>
                  <a:tcPr/>
                </a:tc>
                <a:tc vMerge="1">
                  <a:txBody>
                    <a:bodyPr/>
                    <a:lstStyle/>
                    <a:p>
                      <a:endParaRPr lang="da-DK"/>
                    </a:p>
                  </a:txBody>
                  <a:tcPr/>
                </a:tc>
                <a:tc>
                  <a:txBody>
                    <a:bodyPr/>
                    <a:lstStyle/>
                    <a:p>
                      <a:pPr algn="ctr" fontAlgn="b">
                        <a:buNone/>
                      </a:pPr>
                      <a:endParaRPr lang="da-DK" sz="1000" b="1"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endParaRPr lang="da-DK" dirty="0"/>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995848141"/>
                  </a:ext>
                </a:extLst>
              </a:tr>
              <a:tr h="405640">
                <a:tc>
                  <a:txBody>
                    <a:bodyPr/>
                    <a:lstStyle/>
                    <a:p>
                      <a:pPr algn="l" fontAlgn="b">
                        <a:buNone/>
                      </a:pPr>
                      <a:r>
                        <a:rPr lang="da-DK" sz="1000" b="1" u="none" strike="noStrike" dirty="0">
                          <a:solidFill>
                            <a:srgbClr val="2E8B57"/>
                          </a:solidFill>
                          <a:effectLst/>
                        </a:rPr>
                        <a:t>18:10 - </a:t>
                      </a:r>
                    </a:p>
                    <a:p>
                      <a:pPr algn="l" fontAlgn="b">
                        <a:buNone/>
                      </a:pPr>
                      <a:r>
                        <a:rPr lang="da-DK" sz="1000" b="1" u="none" strike="noStrike" dirty="0">
                          <a:solidFill>
                            <a:srgbClr val="2E8B57"/>
                          </a:solidFill>
                          <a:effectLst/>
                        </a:rPr>
                        <a:t>18:20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rowSpan="2">
                  <a:txBody>
                    <a:bodyPr/>
                    <a:lstStyle/>
                    <a:p>
                      <a:pPr algn="l" fontAlgn="b">
                        <a:buNone/>
                      </a:pPr>
                      <a:r>
                        <a:rPr lang="en-US" sz="1000" b="1" kern="100" dirty="0" err="1">
                          <a:effectLst/>
                          <a:latin typeface="+mn-lt"/>
                          <a:ea typeface="Aptos" panose="020B0004020202020204" pitchFamily="34" charset="0"/>
                          <a:cs typeface="Arial" panose="020B0604020202020204" pitchFamily="34" charset="0"/>
                        </a:rPr>
                        <a:t>Oplæg</a:t>
                      </a:r>
                      <a:r>
                        <a:rPr lang="en-US" sz="1000" b="1" kern="100" dirty="0">
                          <a:effectLst/>
                          <a:latin typeface="+mn-lt"/>
                          <a:ea typeface="Aptos" panose="020B0004020202020204" pitchFamily="34" charset="0"/>
                          <a:cs typeface="Arial" panose="020B0604020202020204" pitchFamily="34" charset="0"/>
                        </a:rPr>
                        <a:t>: </a:t>
                      </a:r>
                      <a:r>
                        <a:rPr lang="en-US" sz="1000" b="1" kern="100" dirty="0" err="1">
                          <a:effectLst/>
                          <a:latin typeface="+mn-lt"/>
                          <a:ea typeface="Aptos" panose="020B0004020202020204" pitchFamily="34" charset="0"/>
                          <a:cs typeface="Arial" panose="020B0604020202020204" pitchFamily="34" charset="0"/>
                        </a:rPr>
                        <a:t>Landdistriktspuljen</a:t>
                      </a:r>
                      <a:endParaRPr lang="en-US" sz="1000" b="1" kern="100" dirty="0">
                        <a:effectLst/>
                        <a:latin typeface="+mn-lt"/>
                        <a:ea typeface="Aptos" panose="020B0004020202020204" pitchFamily="34" charset="0"/>
                        <a:cs typeface="Arial" panose="020B0604020202020204" pitchFamily="34" charset="0"/>
                      </a:endParaRPr>
                    </a:p>
                    <a:p>
                      <a:pPr algn="l" fontAlgn="b">
                        <a:buNone/>
                      </a:pPr>
                      <a:r>
                        <a:rPr lang="en-US" sz="1000" dirty="0" err="1">
                          <a:effectLst/>
                          <a:latin typeface="Calibri" panose="020F0502020204030204" pitchFamily="34" charset="0"/>
                          <a:ea typeface="Aptos" panose="020B0004020202020204" pitchFamily="34" charset="0"/>
                        </a:rPr>
                        <a:t>Landdistriktspuljen</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fremmer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landdistriktsudvikling</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gennem</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støtte</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til</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udviklingsprojekter</a:t>
                      </a:r>
                      <a:r>
                        <a:rPr lang="en-US" sz="1000" dirty="0">
                          <a:effectLst/>
                          <a:latin typeface="Calibri" panose="020F0502020204030204" pitchFamily="34" charset="0"/>
                          <a:ea typeface="Aptos" panose="020B0004020202020204" pitchFamily="34" charset="0"/>
                        </a:rPr>
                        <a:t> og </a:t>
                      </a:r>
                      <a:r>
                        <a:rPr lang="en-US" sz="1000" dirty="0" err="1">
                          <a:effectLst/>
                          <a:latin typeface="Calibri" panose="020F0502020204030204" pitchFamily="34" charset="0"/>
                          <a:ea typeface="Aptos" panose="020B0004020202020204" pitchFamily="34" charset="0"/>
                        </a:rPr>
                        <a:t>projekter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som</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styrker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lokale</a:t>
                      </a:r>
                      <a:r>
                        <a:rPr lang="en-US" sz="1000" dirty="0">
                          <a:effectLst/>
                          <a:latin typeface="Calibri" panose="020F0502020204030204" pitchFamily="34" charset="0"/>
                          <a:ea typeface="Aptos" panose="020B0004020202020204" pitchFamily="34" charset="0"/>
                        </a:rPr>
                        <a:t> kultur- og </a:t>
                      </a:r>
                      <a:r>
                        <a:rPr lang="en-US" sz="1000" dirty="0" err="1">
                          <a:effectLst/>
                          <a:latin typeface="Calibri" panose="020F0502020204030204" pitchFamily="34" charset="0"/>
                          <a:ea typeface="Aptos" panose="020B0004020202020204" pitchFamily="34" charset="0"/>
                        </a:rPr>
                        <a:t>fritidsaktiviteter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levevilkår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beskæftigelse</a:t>
                      </a:r>
                      <a:r>
                        <a:rPr lang="en-US" sz="1000" dirty="0">
                          <a:effectLst/>
                          <a:latin typeface="Calibri" panose="020F0502020204030204" pitchFamily="34" charset="0"/>
                          <a:ea typeface="Aptos" panose="020B0004020202020204" pitchFamily="34" charset="0"/>
                        </a:rPr>
                        <a:t>, service og </a:t>
                      </a:r>
                      <a:r>
                        <a:rPr lang="en-US" sz="1000" dirty="0" err="1">
                          <a:effectLst/>
                          <a:latin typeface="Calibri" panose="020F0502020204030204" pitchFamily="34" charset="0"/>
                          <a:ea typeface="Aptos" panose="020B0004020202020204" pitchFamily="34" charset="0"/>
                        </a:rPr>
                        <a:t>bosætning</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i</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landdistrikterne</a:t>
                      </a:r>
                      <a:r>
                        <a:rPr lang="en-US" sz="1000" dirty="0">
                          <a:effectLst/>
                          <a:latin typeface="Calibri" panose="020F0502020204030204" pitchFamily="34" charset="0"/>
                          <a:ea typeface="Aptos" panose="020B0004020202020204" pitchFamily="34" charset="0"/>
                        </a:rPr>
                        <a:t>.</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L w="12700" cap="flat" cmpd="sng" algn="ctr">
                      <a:solidFill>
                        <a:schemeClr val="bg1"/>
                      </a:solidFill>
                      <a:prstDash val="dot"/>
                      <a:round/>
                      <a:headEnd type="none" w="med" len="med"/>
                      <a:tailEnd type="none" w="med" len="med"/>
                    </a:lnL>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rowSpan="3">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426666686"/>
                  </a:ext>
                </a:extLst>
              </a:tr>
              <a:tr h="984388">
                <a:tc rowSpan="4">
                  <a:txBody>
                    <a:bodyPr/>
                    <a:lstStyle/>
                    <a:p>
                      <a:pPr algn="l" fontAlgn="b">
                        <a:buNone/>
                      </a:pPr>
                      <a:r>
                        <a:rPr lang="da-DK" sz="1000" b="1" u="none" strike="noStrike" dirty="0">
                          <a:solidFill>
                            <a:srgbClr val="2E8B57"/>
                          </a:solidFill>
                          <a:effectLst/>
                        </a:rPr>
                        <a:t>18:25 -</a:t>
                      </a:r>
                    </a:p>
                    <a:p>
                      <a:pPr algn="l" fontAlgn="b">
                        <a:buNone/>
                      </a:pPr>
                      <a:r>
                        <a:rPr lang="da-DK" sz="1000" b="1" u="none" strike="noStrike" dirty="0">
                          <a:solidFill>
                            <a:srgbClr val="2E8B57"/>
                          </a:solidFill>
                          <a:effectLst/>
                        </a:rPr>
                        <a:t>18:55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tc>
                <a:tc vMerge="1">
                  <a:txBody>
                    <a:bodyPr/>
                    <a:lstStyle/>
                    <a:p>
                      <a:endParaRPr lang="da-DK"/>
                    </a:p>
                  </a:txBody>
                  <a:tcPr>
                    <a:lnL w="28575" cap="flat" cmpd="sng" algn="ctr">
                      <a:solidFill>
                        <a:schemeClr val="tx1"/>
                      </a:solidFill>
                      <a:prstDash val="sysDot"/>
                      <a:round/>
                      <a:headEnd type="none" w="med" len="med"/>
                      <a:tailEnd type="none" w="med" len="med"/>
                    </a:lnL>
                  </a:tcPr>
                </a:tc>
                <a:tc rowSpan="5">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702919944"/>
                  </a:ext>
                </a:extLst>
              </a:tr>
              <a:tr h="77991">
                <a:tc vMerge="1">
                  <a:txBody>
                    <a:bodyPr/>
                    <a:lstStyle/>
                    <a:p>
                      <a:endParaRPr lang="da-DK"/>
                    </a:p>
                  </a:txBody>
                  <a:tcPr/>
                </a:tc>
                <a:tc rowSpan="3">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p>
                    <a:p>
                      <a:pPr algn="l" fontAlgn="b">
                        <a:buNone/>
                      </a:pPr>
                      <a:r>
                        <a:rPr lang="da-DK" sz="1000" dirty="0">
                          <a:effectLst/>
                          <a:latin typeface="Calibri" panose="020F0502020204030204" pitchFamily="34" charset="0"/>
                          <a:ea typeface="Calibri" panose="020F0502020204030204" pitchFamily="34" charset="0"/>
                        </a:rPr>
                        <a:t>Borgerprojektfonden støtter borgernære dansk-tyske projekter, som styrker tillid og forståelse for nabolandets kultur, sprog og samfund. Projekter kan f.eks. være nye kultur- og fritidstilbud, interkulturelle aktiviteter, demokrati- og medborgerskab, trivsel og mental sundhed.</a:t>
                      </a:r>
                      <a:r>
                        <a:rPr lang="da-DK" sz="1000" dirty="0">
                          <a:effectLst/>
                          <a:latin typeface="Calibri" panose="020F0502020204030204" pitchFamily="34" charset="0"/>
                          <a:ea typeface="Aptos" panose="020B0004020202020204" pitchFamily="34" charset="0"/>
                        </a:rPr>
                        <a:t> </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tc>
                <a:tc vMerge="1">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tc>
                <a:extLst>
                  <a:ext uri="{0D108BD9-81ED-4DB2-BD59-A6C34878D82A}">
                    <a16:rowId xmlns:a16="http://schemas.microsoft.com/office/drawing/2014/main" val="1027297332"/>
                  </a:ext>
                </a:extLst>
              </a:tr>
              <a:tr h="241576">
                <a:tc vMerge="1">
                  <a:txBody>
                    <a:bodyPr/>
                    <a:lstStyle/>
                    <a:p>
                      <a:endParaRPr lang="da-DK" dirty="0"/>
                    </a:p>
                  </a:txBody>
                  <a:tcPr marL="144000" marR="144000" marT="36000" marB="36000" anchor="ctr"/>
                </a:tc>
                <a:tc vMerge="1">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tc>
                <a:tc>
                  <a:txBody>
                    <a:bodyPr/>
                    <a:lstStyle/>
                    <a:p>
                      <a:pPr algn="ctr" fontAlgn="b">
                        <a:buNone/>
                      </a:pPr>
                      <a:endParaRPr lang="da-DK" sz="1000" b="1"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lnL w="571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03664438"/>
                  </a:ext>
                </a:extLst>
              </a:tr>
              <a:tr h="1268189">
                <a:tc vMerge="1">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a-DK" sz="1000" b="1" kern="100" dirty="0">
                          <a:effectLst/>
                          <a:latin typeface="+mn-lt"/>
                          <a:ea typeface="Aptos" panose="020B0004020202020204" pitchFamily="34" charset="0"/>
                          <a:cs typeface="Arial" panose="020B0604020202020204" pitchFamily="34" charset="0"/>
                        </a:rPr>
                        <a:t>Oplæg: Borgerprojektfonden</a:t>
                      </a: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tc>
                <a:tc rowSpan="2">
                  <a:txBody>
                    <a:bodyPr/>
                    <a:lstStyle/>
                    <a:p>
                      <a:pPr algn="ctr"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tc>
                <a:extLst>
                  <a:ext uri="{0D108BD9-81ED-4DB2-BD59-A6C34878D82A}">
                    <a16:rowId xmlns:a16="http://schemas.microsoft.com/office/drawing/2014/main" val="3648018294"/>
                  </a:ext>
                </a:extLst>
              </a:tr>
              <a:tr h="1554093">
                <a:tc>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dirty="0"/>
                    </a:p>
                  </a:txBody>
                  <a:tcPr marL="144000" marR="144000" marT="36000" marB="3600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a-DK" sz="1000" b="1" kern="100" dirty="0">
                          <a:effectLst/>
                          <a:latin typeface="+mn-lt"/>
                          <a:ea typeface="Aptos" panose="020B0004020202020204" pitchFamily="34" charset="0"/>
                          <a:cs typeface="Arial" panose="020B0604020202020204" pitchFamily="34" charset="0"/>
                        </a:rPr>
                        <a:t>Oplæg: </a:t>
                      </a:r>
                      <a:r>
                        <a:rPr lang="da-DK" sz="1000" b="1" kern="100" dirty="0" err="1">
                          <a:effectLst/>
                          <a:latin typeface="+mn-lt"/>
                          <a:ea typeface="Aptos" panose="020B0004020202020204" pitchFamily="34" charset="0"/>
                          <a:cs typeface="Arial" panose="020B0604020202020204" pitchFamily="34" charset="0"/>
                        </a:rPr>
                        <a:t>UngKult</a:t>
                      </a:r>
                      <a:endParaRPr lang="da-DK" sz="1000" b="1" kern="100" dirty="0">
                        <a:effectLst/>
                        <a:latin typeface="+mn-lt"/>
                        <a:ea typeface="Aptos" panose="020B0004020202020204" pitchFamily="34" charset="0"/>
                        <a:cs typeface="Arial" panose="020B0604020202020204" pitchFamily="34" charset="0"/>
                      </a:endParaRPr>
                    </a:p>
                    <a:p>
                      <a:pPr marL="0" marR="0" lvl="0" indent="0" algn="l" defTabSz="685800" rtl="0" eaLnBrk="1" fontAlgn="b" latinLnBrk="0" hangingPunct="1">
                        <a:lnSpc>
                          <a:spcPct val="100000"/>
                        </a:lnSpc>
                        <a:spcBef>
                          <a:spcPts val="0"/>
                        </a:spcBef>
                        <a:spcAft>
                          <a:spcPts val="0"/>
                        </a:spcAft>
                        <a:buClrTx/>
                        <a:buSzTx/>
                        <a:buFontTx/>
                        <a:buNone/>
                        <a:tabLst/>
                        <a:defRPr/>
                      </a:pPr>
                      <a:r>
                        <a:rPr lang="da-DK" sz="1000" dirty="0">
                          <a:effectLst/>
                          <a:latin typeface="Calibri" panose="020F0502020204030204" pitchFamily="34" charset="0"/>
                          <a:ea typeface="Calibri" panose="020F0502020204030204" pitchFamily="34" charset="0"/>
                        </a:rPr>
                        <a:t>Ung Kult IVÆRK styrker unges kulturelle skaberlyst og giver plads til nye kreative fællesskaber. Programmet støtter events, camps, workshops, eksperimentarier og kunst- og kulturprojekter, hvor unge udvikler ideer, udtrykker sig og skaber oplevelser sammen.</a:t>
                      </a:r>
                      <a:r>
                        <a:rPr lang="da-DK" sz="1000" dirty="0">
                          <a:effectLst/>
                          <a:latin typeface="Calibri" panose="020F0502020204030204" pitchFamily="34" charset="0"/>
                          <a:ea typeface="Aptos" panose="020B0004020202020204" pitchFamily="34" charset="0"/>
                        </a:rPr>
                        <a:t> </a:t>
                      </a: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L w="12700" cap="flat" cmpd="sng" algn="ctr">
                      <a:solidFill>
                        <a:schemeClr val="bg1"/>
                      </a:solidFill>
                      <a:prstDash val="solid"/>
                      <a:round/>
                      <a:headEnd type="none" w="med" len="med"/>
                      <a:tailEnd type="none" w="med" len="med"/>
                    </a:lnL>
                    <a:lnR w="28575" cap="flat" cmpd="sng" algn="ctr">
                      <a:solidFill>
                        <a:schemeClr val="tx1"/>
                      </a:solidFill>
                      <a:prstDash val="sysDot"/>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tc>
                <a:tc vMerge="1">
                  <a:txBody>
                    <a:bodyPr/>
                    <a:lstStyle/>
                    <a:p>
                      <a:endParaRPr lang="da-DK"/>
                    </a:p>
                  </a:txBody>
                  <a:tcPr>
                    <a:lnL w="28575" cap="flat" cmpd="sng" algn="ctr">
                      <a:solidFill>
                        <a:schemeClr val="tx1"/>
                      </a:solidFill>
                      <a:prstDash val="sysDot"/>
                      <a:round/>
                      <a:headEnd type="none" w="med" len="med"/>
                      <a:tailEnd type="none" w="med" len="med"/>
                    </a:lnL>
                  </a:tcPr>
                </a:tc>
                <a:tc vMerge="1">
                  <a:txBody>
                    <a:bodyPr/>
                    <a:lstStyle/>
                    <a:p>
                      <a:endParaRPr lang="da-DK"/>
                    </a:p>
                  </a:txBody>
                  <a:tcPr/>
                </a:tc>
                <a:extLst>
                  <a:ext uri="{0D108BD9-81ED-4DB2-BD59-A6C34878D82A}">
                    <a16:rowId xmlns:a16="http://schemas.microsoft.com/office/drawing/2014/main" val="4133568465"/>
                  </a:ext>
                </a:extLst>
              </a:tr>
              <a:tr h="1554093">
                <a:tc>
                  <a:txBody>
                    <a:bodyPr/>
                    <a:lstStyle/>
                    <a:p>
                      <a:pPr algn="l" fontAlgn="b">
                        <a:buNone/>
                      </a:pPr>
                      <a:r>
                        <a:rPr lang="da-DK" sz="1000" b="1" u="none" strike="noStrike" dirty="0">
                          <a:solidFill>
                            <a:srgbClr val="2E8B57"/>
                          </a:solidFill>
                          <a:effectLst/>
                        </a:rPr>
                        <a:t>19:30 - 19:45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en-US" sz="1000" b="1" kern="100" dirty="0" err="1">
                          <a:effectLst/>
                          <a:latin typeface="+mn-lt"/>
                          <a:ea typeface="Aptos" panose="020B0004020202020204" pitchFamily="34" charset="0"/>
                          <a:cs typeface="Arial" panose="020B0604020202020204" pitchFamily="34" charset="0"/>
                        </a:rPr>
                        <a:t>Oplæg</a:t>
                      </a:r>
                      <a:r>
                        <a:rPr lang="en-US" sz="1000" b="1" kern="100" dirty="0">
                          <a:effectLst/>
                          <a:latin typeface="+mn-lt"/>
                          <a:ea typeface="Aptos" panose="020B0004020202020204" pitchFamily="34" charset="0"/>
                          <a:cs typeface="Arial" panose="020B0604020202020204" pitchFamily="34" charset="0"/>
                        </a:rPr>
                        <a:t>: </a:t>
                      </a:r>
                      <a:r>
                        <a:rPr lang="da-DK" sz="1000" b="1" kern="100" dirty="0">
                          <a:effectLst/>
                          <a:latin typeface="+mn-lt"/>
                          <a:ea typeface="Aptos" panose="020B0004020202020204" pitchFamily="34" charset="0"/>
                          <a:cs typeface="Arial" panose="020B0604020202020204" pitchFamily="34" charset="0"/>
                        </a:rPr>
                        <a:t>Friluftsrådet</a:t>
                      </a:r>
                    </a:p>
                    <a:p>
                      <a:pPr marL="0" marR="0" lvl="0" indent="0" algn="l" defTabSz="685800" rtl="0" eaLnBrk="1" fontAlgn="b" latinLnBrk="0" hangingPunct="1">
                        <a:lnSpc>
                          <a:spcPct val="100000"/>
                        </a:lnSpc>
                        <a:spcBef>
                          <a:spcPts val="0"/>
                        </a:spcBef>
                        <a:spcAft>
                          <a:spcPts val="0"/>
                        </a:spcAft>
                        <a:buClrTx/>
                        <a:buSzTx/>
                        <a:buFontTx/>
                        <a:buNone/>
                        <a:tabLst/>
                        <a:defRPr/>
                      </a:pPr>
                      <a:r>
                        <a:rPr lang="en-US" sz="1000" dirty="0" err="1">
                          <a:effectLst/>
                          <a:latin typeface="Calibri" panose="020F0502020204030204" pitchFamily="34" charset="0"/>
                          <a:ea typeface="Aptos" panose="020B0004020202020204" pitchFamily="34" charset="0"/>
                        </a:rPr>
                        <a:t>Friluftsrådet</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arbejder</a:t>
                      </a:r>
                      <a:r>
                        <a:rPr lang="en-US" sz="1000" dirty="0">
                          <a:effectLst/>
                          <a:latin typeface="Calibri" panose="020F0502020204030204" pitchFamily="34" charset="0"/>
                          <a:ea typeface="Aptos" panose="020B0004020202020204" pitchFamily="34" charset="0"/>
                        </a:rPr>
                        <a:t> for </a:t>
                      </a:r>
                      <a:r>
                        <a:rPr lang="en-US" sz="1000" dirty="0" err="1">
                          <a:effectLst/>
                          <a:latin typeface="Calibri" panose="020F0502020204030204" pitchFamily="34" charset="0"/>
                          <a:ea typeface="Aptos" panose="020B0004020202020204" pitchFamily="34" charset="0"/>
                        </a:rPr>
                        <a:t>friluftsliv</a:t>
                      </a:r>
                      <a:r>
                        <a:rPr lang="en-US" sz="1000" dirty="0">
                          <a:effectLst/>
                          <a:latin typeface="Calibri" panose="020F0502020204030204" pitchFamily="34" charset="0"/>
                          <a:ea typeface="Aptos" panose="020B0004020202020204" pitchFamily="34" charset="0"/>
                        </a:rPr>
                        <a:t> for alle – </a:t>
                      </a:r>
                      <a:r>
                        <a:rPr lang="en-US" sz="1000" dirty="0" err="1">
                          <a:effectLst/>
                          <a:latin typeface="Calibri" panose="020F0502020204030204" pitchFamily="34" charset="0"/>
                          <a:ea typeface="Aptos" panose="020B0004020202020204" pitchFamily="34" charset="0"/>
                        </a:rPr>
                        <a:t>i</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en</a:t>
                      </a:r>
                      <a:r>
                        <a:rPr lang="en-US" sz="1000" dirty="0">
                          <a:effectLst/>
                          <a:latin typeface="Calibri" panose="020F0502020204030204" pitchFamily="34" charset="0"/>
                          <a:ea typeface="Aptos" panose="020B0004020202020204" pitchFamily="34" charset="0"/>
                        </a:rPr>
                        <a:t> rig </a:t>
                      </a:r>
                      <a:r>
                        <a:rPr lang="en-US" sz="1000" dirty="0" err="1">
                          <a:effectLst/>
                          <a:latin typeface="Calibri" panose="020F0502020204030204" pitchFamily="34" charset="0"/>
                          <a:ea typeface="Aptos" panose="020B0004020202020204" pitchFamily="34" charset="0"/>
                        </a:rPr>
                        <a:t>natur</a:t>
                      </a:r>
                      <a:r>
                        <a:rPr lang="en-US" sz="1000" dirty="0">
                          <a:effectLst/>
                          <a:latin typeface="Calibri" panose="020F0502020204030204" pitchFamily="34" charset="0"/>
                          <a:ea typeface="Aptos" panose="020B0004020202020204" pitchFamily="34" charset="0"/>
                        </a:rPr>
                        <a:t> og </a:t>
                      </a:r>
                      <a:r>
                        <a:rPr lang="en-US" sz="1000" dirty="0" err="1">
                          <a:effectLst/>
                          <a:latin typeface="Calibri" panose="020F0502020204030204" pitchFamily="34" charset="0"/>
                          <a:ea typeface="Aptos" panose="020B0004020202020204" pitchFamily="34" charset="0"/>
                        </a:rPr>
                        <a:t>på</a:t>
                      </a:r>
                      <a:r>
                        <a:rPr lang="en-US" sz="1000" dirty="0">
                          <a:effectLst/>
                          <a:latin typeface="Calibri" panose="020F0502020204030204" pitchFamily="34" charset="0"/>
                          <a:ea typeface="Aptos" panose="020B0004020202020204" pitchFamily="34" charset="0"/>
                        </a:rPr>
                        <a:t> et </a:t>
                      </a:r>
                      <a:r>
                        <a:rPr lang="en-US" sz="1000" dirty="0" err="1">
                          <a:effectLst/>
                          <a:latin typeface="Calibri" panose="020F0502020204030204" pitchFamily="34" charset="0"/>
                          <a:ea typeface="Aptos" panose="020B0004020202020204" pitchFamily="34" charset="0"/>
                        </a:rPr>
                        <a:t>bæredygtigt</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grundlag</a:t>
                      </a:r>
                      <a:r>
                        <a:rPr lang="en-US" sz="1000" dirty="0">
                          <a:effectLst/>
                          <a:latin typeface="Calibri" panose="020F0502020204030204" pitchFamily="34" charset="0"/>
                          <a:ea typeface="Aptos" panose="020B0004020202020204" pitchFamily="34" charset="0"/>
                        </a:rPr>
                        <a:t>. Det </a:t>
                      </a:r>
                      <a:r>
                        <a:rPr lang="en-US" sz="1000" dirty="0" err="1">
                          <a:effectLst/>
                          <a:latin typeface="Calibri" panose="020F0502020204030204" pitchFamily="34" charset="0"/>
                          <a:ea typeface="Aptos" panose="020B0004020202020204" pitchFamily="34" charset="0"/>
                        </a:rPr>
                        <a:t>støtter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både</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små</a:t>
                      </a:r>
                      <a:r>
                        <a:rPr lang="en-US" sz="1000" dirty="0">
                          <a:effectLst/>
                          <a:latin typeface="Calibri" panose="020F0502020204030204" pitchFamily="34" charset="0"/>
                          <a:ea typeface="Aptos" panose="020B0004020202020204" pitchFamily="34" charset="0"/>
                        </a:rPr>
                        <a:t> og store </a:t>
                      </a:r>
                      <a:r>
                        <a:rPr lang="en-US" sz="1000" dirty="0" err="1">
                          <a:effectLst/>
                          <a:latin typeface="Calibri" panose="020F0502020204030204" pitchFamily="34" charset="0"/>
                          <a:ea typeface="Aptos" panose="020B0004020202020204" pitchFamily="34" charset="0"/>
                        </a:rPr>
                        <a:t>projekter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gennem</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udlodningsmidler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til</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friluftsliv</a:t>
                      </a:r>
                      <a:r>
                        <a:rPr lang="en-US" sz="1000" dirty="0">
                          <a:effectLst/>
                          <a:latin typeface="Calibri" panose="020F0502020204030204" pitchFamily="34" charset="0"/>
                          <a:ea typeface="Aptos" panose="020B0004020202020204" pitchFamily="34" charset="0"/>
                        </a:rPr>
                        <a:t>, der </a:t>
                      </a:r>
                      <a:r>
                        <a:rPr lang="en-US" sz="1000" dirty="0" err="1">
                          <a:effectLst/>
                          <a:latin typeface="Calibri" panose="020F0502020204030204" pitchFamily="34" charset="0"/>
                          <a:ea typeface="Aptos" panose="020B0004020202020204" pitchFamily="34" charset="0"/>
                        </a:rPr>
                        <a:t>fremmer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naturformidling</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adgang</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til</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naturområder</a:t>
                      </a:r>
                      <a:r>
                        <a:rPr lang="en-US" sz="1000" dirty="0">
                          <a:effectLst/>
                          <a:latin typeface="Calibri" panose="020F0502020204030204" pitchFamily="34" charset="0"/>
                          <a:ea typeface="Aptos" panose="020B0004020202020204" pitchFamily="34" charset="0"/>
                        </a:rPr>
                        <a:t>, </a:t>
                      </a:r>
                      <a:r>
                        <a:rPr lang="en-US" sz="1000" dirty="0" err="1">
                          <a:effectLst/>
                          <a:latin typeface="Calibri" panose="020F0502020204030204" pitchFamily="34" charset="0"/>
                          <a:ea typeface="Aptos" panose="020B0004020202020204" pitchFamily="34" charset="0"/>
                        </a:rPr>
                        <a:t>fysiske</a:t>
                      </a:r>
                      <a:r>
                        <a:rPr lang="en-US" sz="1000" dirty="0">
                          <a:effectLst/>
                          <a:latin typeface="Calibri" panose="020F0502020204030204" pitchFamily="34" charset="0"/>
                          <a:ea typeface="Aptos" panose="020B0004020202020204" pitchFamily="34" charset="0"/>
                        </a:rPr>
                        <a:t> rammer, og </a:t>
                      </a:r>
                      <a:r>
                        <a:rPr lang="en-US" sz="1000" dirty="0" err="1">
                          <a:effectLst/>
                          <a:latin typeface="Calibri" panose="020F0502020204030204" pitchFamily="34" charset="0"/>
                          <a:ea typeface="Aptos" panose="020B0004020202020204" pitchFamily="34" charset="0"/>
                        </a:rPr>
                        <a:t>friluftsaktiviteter</a:t>
                      </a:r>
                      <a:r>
                        <a:rPr lang="en-US" sz="1000" dirty="0">
                          <a:effectLst/>
                          <a:latin typeface="Calibri" panose="020F0502020204030204" pitchFamily="34" charset="0"/>
                          <a:ea typeface="Aptos" panose="020B0004020202020204" pitchFamily="34" charset="0"/>
                        </a:rPr>
                        <a:t> for </a:t>
                      </a:r>
                      <a:r>
                        <a:rPr lang="en-US" sz="1000" dirty="0" err="1">
                          <a:effectLst/>
                          <a:latin typeface="Calibri" panose="020F0502020204030204" pitchFamily="34" charset="0"/>
                          <a:ea typeface="Aptos" panose="020B0004020202020204" pitchFamily="34" charset="0"/>
                        </a:rPr>
                        <a:t>børn</a:t>
                      </a:r>
                      <a:r>
                        <a:rPr lang="en-US" sz="1000" dirty="0">
                          <a:effectLst/>
                          <a:latin typeface="Calibri" panose="020F0502020204030204" pitchFamily="34" charset="0"/>
                          <a:ea typeface="Aptos" panose="020B0004020202020204" pitchFamily="34" charset="0"/>
                        </a:rPr>
                        <a:t> og </a:t>
                      </a:r>
                      <a:r>
                        <a:rPr lang="en-US" sz="1000" dirty="0" err="1">
                          <a:effectLst/>
                          <a:latin typeface="Calibri" panose="020F0502020204030204" pitchFamily="34" charset="0"/>
                          <a:ea typeface="Aptos" panose="020B0004020202020204" pitchFamily="34" charset="0"/>
                        </a:rPr>
                        <a:t>unge</a:t>
                      </a:r>
                      <a:r>
                        <a:rPr lang="en-US" sz="1000" dirty="0">
                          <a:effectLst/>
                          <a:latin typeface="Calibri" panose="020F0502020204030204" pitchFamily="34" charset="0"/>
                          <a:ea typeface="Aptos" panose="020B0004020202020204" pitchFamily="34" charset="0"/>
                        </a:rPr>
                        <a:t>.</a:t>
                      </a:r>
                      <a:endParaRPr lang="da-DK" sz="1000" b="1"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2">
                        <a:lumMod val="20000"/>
                        <a:lumOff val="80000"/>
                      </a:schemeClr>
                    </a:solidFill>
                  </a:tcP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endParaRPr lang="da-DK" sz="1000" b="1" kern="100" dirty="0">
                        <a:effectLst/>
                        <a:latin typeface="+mn-lt"/>
                        <a:ea typeface="Aptos" panose="020B0004020202020204" pitchFamily="34" charset="0"/>
                        <a:cs typeface="Arial" panose="020B0604020202020204" pitchFamily="34" charset="0"/>
                      </a:endParaRPr>
                    </a:p>
                  </a:txBody>
                  <a:tcPr marL="144000" marR="144000" marT="36000" marB="36000" anchor="ctr">
                    <a:lnL w="12700" cap="flat" cmpd="sng" algn="ctr">
                      <a:solidFill>
                        <a:schemeClr val="bg1"/>
                      </a:solidFill>
                      <a:prstDash val="dot"/>
                      <a:round/>
                      <a:headEnd type="none" w="med" len="med"/>
                      <a:tailEnd type="none" w="med" len="med"/>
                    </a:lnL>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solidFill>
                      <a:schemeClr val="accent2">
                        <a:lumMod val="20000"/>
                        <a:lumOff val="80000"/>
                      </a:schemeClr>
                    </a:solidFill>
                  </a:tcPr>
                </a:tc>
                <a:tc vMerge="1">
                  <a:txBody>
                    <a:bodyPr/>
                    <a:lstStyle/>
                    <a:p>
                      <a:endParaRPr lang="da-DK"/>
                    </a:p>
                  </a:txBody>
                  <a:tcPr/>
                </a:tc>
                <a:tc gridSpan="2">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da-DK" sz="1050" b="1" u="none" strike="noStrike" dirty="0">
                          <a:solidFill>
                            <a:srgbClr val="2E8B57"/>
                          </a:solidFill>
                          <a:effectLst/>
                        </a:rPr>
                        <a:t>Netværk og </a:t>
                      </a:r>
                      <a:r>
                        <a:rPr lang="da-DK" sz="1050" b="1" u="none" strike="noStrike" dirty="0" err="1">
                          <a:solidFill>
                            <a:srgbClr val="2E8B57"/>
                          </a:solidFill>
                          <a:effectLst/>
                        </a:rPr>
                        <a:t>mingling</a:t>
                      </a:r>
                      <a:r>
                        <a:rPr lang="da-DK" sz="1050" b="1" u="none" strike="noStrike" dirty="0">
                          <a:solidFill>
                            <a:srgbClr val="2E8B57"/>
                          </a:solidFill>
                          <a:effectLst/>
                        </a:rPr>
                        <a:t> i cafeen</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solidFill>
                      <a:srgbClr val="E7EAED"/>
                    </a:solidFill>
                  </a:tcPr>
                </a:tc>
                <a:tc hMerge="1">
                  <a:txBody>
                    <a:bodyPr/>
                    <a:lstStyle/>
                    <a:p>
                      <a:endParaRPr lang="da-DK"/>
                    </a:p>
                  </a:txBody>
                  <a:tcPr/>
                </a:tc>
                <a:extLst>
                  <a:ext uri="{0D108BD9-81ED-4DB2-BD59-A6C34878D82A}">
                    <a16:rowId xmlns:a16="http://schemas.microsoft.com/office/drawing/2014/main" val="71259346"/>
                  </a:ext>
                </a:extLst>
              </a:tr>
            </a:tbl>
          </a:graphicData>
        </a:graphic>
      </p:graphicFrame>
      <p:graphicFrame>
        <p:nvGraphicFramePr>
          <p:cNvPr id="3" name="Tabel 2">
            <a:extLst>
              <a:ext uri="{FF2B5EF4-FFF2-40B4-BE49-F238E27FC236}">
                <a16:creationId xmlns:a16="http://schemas.microsoft.com/office/drawing/2014/main" id="{40D0D685-E82E-C151-9BAA-DC6CD88C79BD}"/>
              </a:ext>
            </a:extLst>
          </p:cNvPr>
          <p:cNvGraphicFramePr>
            <a:graphicFrameLocks noGrp="1"/>
          </p:cNvGraphicFramePr>
          <p:nvPr/>
        </p:nvGraphicFramePr>
        <p:xfrm>
          <a:off x="209969" y="113129"/>
          <a:ext cx="6438061" cy="130566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1696738444"/>
                    </a:ext>
                  </a:extLst>
                </a:gridCol>
                <a:gridCol w="5756112">
                  <a:extLst>
                    <a:ext uri="{9D8B030D-6E8A-4147-A177-3AD203B41FA5}">
                      <a16:colId xmlns:a16="http://schemas.microsoft.com/office/drawing/2014/main" val="1534505081"/>
                    </a:ext>
                  </a:extLst>
                </a:gridCol>
              </a:tblGrid>
              <a:tr h="121966">
                <a:tc>
                  <a:txBody>
                    <a:bodyPr/>
                    <a:lstStyle/>
                    <a:p>
                      <a:pPr algn="l" fontAlgn="b">
                        <a:buNone/>
                      </a:pPr>
                      <a:r>
                        <a:rPr lang="da-DK" sz="1000" b="1" u="none" strike="noStrike" dirty="0">
                          <a:solidFill>
                            <a:srgbClr val="2E8B57"/>
                          </a:solidFill>
                          <a:effectLst/>
                        </a:rPr>
                        <a:t>15:45 - 16:10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ctr">
                        <a:buNone/>
                      </a:pPr>
                      <a:r>
                        <a:rPr lang="da-DK" sz="1050" b="1" u="none" strike="noStrike" dirty="0">
                          <a:solidFill>
                            <a:srgbClr val="2E8B57"/>
                          </a:solidFill>
                          <a:effectLst/>
                        </a:rPr>
                        <a:t>Dørene åbner</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tc>
                <a:extLst>
                  <a:ext uri="{0D108BD9-81ED-4DB2-BD59-A6C34878D82A}">
                    <a16:rowId xmlns:a16="http://schemas.microsoft.com/office/drawing/2014/main" val="3239350350"/>
                  </a:ext>
                </a:extLst>
              </a:tr>
              <a:tr h="269956">
                <a:tc>
                  <a:txBody>
                    <a:bodyPr/>
                    <a:lstStyle/>
                    <a:p>
                      <a:pPr algn="l" fontAlgn="b">
                        <a:buNone/>
                      </a:pPr>
                      <a:r>
                        <a:rPr lang="da-DK" sz="1000" b="1" u="none" strike="noStrike" dirty="0">
                          <a:solidFill>
                            <a:srgbClr val="2E8B57"/>
                          </a:solidFill>
                          <a:effectLst/>
                        </a:rPr>
                        <a:t>16:15 - 16:55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Velkomst</a:t>
                      </a:r>
                      <a:br>
                        <a:rPr lang="da-DK" sz="1050" b="1" u="none" strike="noStrike" dirty="0">
                          <a:solidFill>
                            <a:srgbClr val="2E8B57"/>
                          </a:solidFill>
                          <a:effectLst/>
                        </a:rPr>
                      </a:br>
                      <a:endParaRPr lang="da-DK" sz="1050" b="1" u="none" strike="noStrike" dirty="0">
                        <a:solidFill>
                          <a:srgbClr val="2E8B57"/>
                        </a:solidFill>
                        <a:effectLst/>
                      </a:endParaRPr>
                    </a:p>
                    <a:p>
                      <a:pPr algn="ctr" fontAlgn="b">
                        <a:buNone/>
                      </a:pPr>
                      <a:r>
                        <a:rPr lang="da-DK" sz="1050" b="1" u="none" strike="noStrike" dirty="0">
                          <a:solidFill>
                            <a:srgbClr val="2E8B57"/>
                          </a:solidFill>
                          <a:effectLst/>
                        </a:rPr>
                        <a:t>Fondsansøgninger – kend din fond, værktøjer, kernefortælling og samskabelse</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2222216067"/>
                  </a:ext>
                </a:extLst>
              </a:tr>
              <a:tr h="121966">
                <a:tc>
                  <a:txBody>
                    <a:bodyPr/>
                    <a:lstStyle/>
                    <a:p>
                      <a:pPr algn="l" fontAlgn="b">
                        <a:buNone/>
                      </a:pPr>
                      <a:r>
                        <a:rPr lang="da-DK" sz="1000" b="1" u="none" strike="noStrike" dirty="0">
                          <a:solidFill>
                            <a:srgbClr val="2E8B57"/>
                          </a:solidFill>
                          <a:effectLst/>
                        </a:rPr>
                        <a:t>17:00 - 17:25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Pause – sandwich- standene er åbne </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1812582186"/>
                  </a:ext>
                </a:extLst>
              </a:tr>
            </a:tbl>
          </a:graphicData>
        </a:graphic>
      </p:graphicFrame>
    </p:spTree>
    <p:extLst>
      <p:ext uri="{BB962C8B-B14F-4D97-AF65-F5344CB8AC3E}">
        <p14:creationId xmlns:p14="http://schemas.microsoft.com/office/powerpoint/2010/main" val="1094404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a:extLst>
            <a:ext uri="{FF2B5EF4-FFF2-40B4-BE49-F238E27FC236}">
              <a16:creationId xmlns:a16="http://schemas.microsoft.com/office/drawing/2014/main" id="{13ABD713-1191-5814-B2A3-09AE17E3FA53}"/>
            </a:ext>
          </a:extLst>
        </p:cNvPr>
        <p:cNvGrpSpPr/>
        <p:nvPr/>
      </p:nvGrpSpPr>
      <p:grpSpPr>
        <a:xfrm>
          <a:off x="0" y="0"/>
          <a:ext cx="0" cy="0"/>
          <a:chOff x="0" y="0"/>
          <a:chExt cx="0" cy="0"/>
        </a:xfrm>
      </p:grpSpPr>
      <p:grpSp>
        <p:nvGrpSpPr>
          <p:cNvPr id="16" name="Gruppe 15">
            <a:extLst>
              <a:ext uri="{FF2B5EF4-FFF2-40B4-BE49-F238E27FC236}">
                <a16:creationId xmlns:a16="http://schemas.microsoft.com/office/drawing/2014/main" id="{14E11F26-4A0A-770B-4807-84DF55AB566A}"/>
              </a:ext>
            </a:extLst>
          </p:cNvPr>
          <p:cNvGrpSpPr/>
          <p:nvPr/>
        </p:nvGrpSpPr>
        <p:grpSpPr>
          <a:xfrm rot="1228366">
            <a:off x="-3100897" y="2381960"/>
            <a:ext cx="11412828" cy="1154409"/>
            <a:chOff x="-3139533" y="1063907"/>
            <a:chExt cx="11412828" cy="1154409"/>
          </a:xfrm>
        </p:grpSpPr>
        <p:sp>
          <p:nvSpPr>
            <p:cNvPr id="13" name="Rektangel 12">
              <a:extLst>
                <a:ext uri="{FF2B5EF4-FFF2-40B4-BE49-F238E27FC236}">
                  <a16:creationId xmlns:a16="http://schemas.microsoft.com/office/drawing/2014/main" id="{158FEFBC-D060-DD1C-E6BD-A99C4F4FA420}"/>
                </a:ext>
              </a:extLst>
            </p:cNvPr>
            <p:cNvSpPr/>
            <p:nvPr/>
          </p:nvSpPr>
          <p:spPr>
            <a:xfrm rot="21219781">
              <a:off x="-3139533" y="131396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ktangel 13">
              <a:extLst>
                <a:ext uri="{FF2B5EF4-FFF2-40B4-BE49-F238E27FC236}">
                  <a16:creationId xmlns:a16="http://schemas.microsoft.com/office/drawing/2014/main" id="{BB113583-A2AD-D312-F9BE-E399E8E1AF27}"/>
                </a:ext>
              </a:extLst>
            </p:cNvPr>
            <p:cNvSpPr/>
            <p:nvPr/>
          </p:nvSpPr>
          <p:spPr>
            <a:xfrm rot="21219781">
              <a:off x="-3067868" y="1551336"/>
              <a:ext cx="11341163"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Rektangel 14">
              <a:extLst>
                <a:ext uri="{FF2B5EF4-FFF2-40B4-BE49-F238E27FC236}">
                  <a16:creationId xmlns:a16="http://schemas.microsoft.com/office/drawing/2014/main" id="{315A6202-CEF4-868B-6D5E-9D96C94900DC}"/>
                </a:ext>
              </a:extLst>
            </p:cNvPr>
            <p:cNvSpPr/>
            <p:nvPr/>
          </p:nvSpPr>
          <p:spPr>
            <a:xfrm rot="21219781">
              <a:off x="-3139533" y="106390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aphicFrame>
        <p:nvGraphicFramePr>
          <p:cNvPr id="6" name="Tabel 5">
            <a:extLst>
              <a:ext uri="{FF2B5EF4-FFF2-40B4-BE49-F238E27FC236}">
                <a16:creationId xmlns:a16="http://schemas.microsoft.com/office/drawing/2014/main" id="{0AAA9D32-A4F5-FD84-76FA-965139B5FB2D}"/>
              </a:ext>
            </a:extLst>
          </p:cNvPr>
          <p:cNvGraphicFramePr>
            <a:graphicFrameLocks noGrp="1"/>
          </p:cNvGraphicFramePr>
          <p:nvPr>
            <p:extLst>
              <p:ext uri="{D42A27DB-BD31-4B8C-83A1-F6EECF244321}">
                <p14:modId xmlns:p14="http://schemas.microsoft.com/office/powerpoint/2010/main" val="4191649164"/>
              </p:ext>
            </p:extLst>
          </p:nvPr>
        </p:nvGraphicFramePr>
        <p:xfrm>
          <a:off x="209969" y="1395929"/>
          <a:ext cx="6438061" cy="8397022"/>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262836401"/>
                    </a:ext>
                  </a:extLst>
                </a:gridCol>
                <a:gridCol w="454282">
                  <a:extLst>
                    <a:ext uri="{9D8B030D-6E8A-4147-A177-3AD203B41FA5}">
                      <a16:colId xmlns:a16="http://schemas.microsoft.com/office/drawing/2014/main" val="1179574624"/>
                    </a:ext>
                  </a:extLst>
                </a:gridCol>
                <a:gridCol w="4838700">
                  <a:extLst>
                    <a:ext uri="{9D8B030D-6E8A-4147-A177-3AD203B41FA5}">
                      <a16:colId xmlns:a16="http://schemas.microsoft.com/office/drawing/2014/main" val="2435323739"/>
                    </a:ext>
                  </a:extLst>
                </a:gridCol>
                <a:gridCol w="463130">
                  <a:extLst>
                    <a:ext uri="{9D8B030D-6E8A-4147-A177-3AD203B41FA5}">
                      <a16:colId xmlns:a16="http://schemas.microsoft.com/office/drawing/2014/main" val="1778857855"/>
                    </a:ext>
                  </a:extLst>
                </a:gridCol>
              </a:tblGrid>
              <a:tr h="710435">
                <a:tc>
                  <a:txBody>
                    <a:bodyPr/>
                    <a:lstStyle/>
                    <a:p>
                      <a:pPr algn="l" fontAlgn="b">
                        <a:buNone/>
                      </a:pPr>
                      <a:endParaRPr lang="da-DK" sz="1600" b="0" i="0" u="none" strike="noStrike" dirty="0">
                        <a:solidFill>
                          <a:srgbClr val="000000"/>
                        </a:solidFill>
                        <a:effectLst/>
                        <a:latin typeface="Aptos Narrow" panose="020B0004020202020204" pitchFamily="34" charset="0"/>
                      </a:endParaRPr>
                    </a:p>
                  </a:txBody>
                  <a:tcPr marL="144000" marR="144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12700" cmpd="sng">
                      <a:noFill/>
                    </a:lnL>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ctr" fontAlgn="b">
                        <a:buNone/>
                      </a:pPr>
                      <a:r>
                        <a:rPr lang="da-DK" sz="1600" b="1" u="none" strike="noStrike" dirty="0">
                          <a:effectLst/>
                        </a:rPr>
                        <a:t>Vil du søge nu?  Værktøjskassen</a:t>
                      </a:r>
                    </a:p>
                    <a:p>
                      <a:pPr marL="0" marR="0" lvl="0" indent="0" algn="ctr" defTabSz="685800" rtl="0" eaLnBrk="1" fontAlgn="b"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Hal 1</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690025302"/>
                  </a:ext>
                </a:extLst>
              </a:tr>
              <a:tr h="2073811">
                <a:tc rowSpan="2">
                  <a:txBody>
                    <a:bodyPr/>
                    <a:lstStyle/>
                    <a:p>
                      <a:pPr algn="l" fontAlgn="b">
                        <a:buNone/>
                      </a:pPr>
                      <a:r>
                        <a:rPr lang="da-DK" sz="1000" b="1" u="none" strike="noStrike" dirty="0">
                          <a:solidFill>
                            <a:srgbClr val="2E8B57"/>
                          </a:solidFill>
                          <a:effectLst/>
                        </a:rPr>
                        <a:t>17:30 - 18:05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lnT w="12700" cmpd="sng">
                      <a:noFill/>
                    </a:lnT>
                  </a:tcPr>
                </a:tc>
                <a:tc rowSpan="7">
                  <a:txBody>
                    <a:bodyPr/>
                    <a:lstStyle/>
                    <a:p>
                      <a:pPr algn="l">
                        <a:lnSpc>
                          <a:spcPct val="115000"/>
                        </a:lnSpc>
                        <a:spcAft>
                          <a:spcPts val="800"/>
                        </a:spcAft>
                        <a:buNone/>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l" fontAlgn="b">
                        <a:buNone/>
                      </a:pPr>
                      <a:r>
                        <a:rPr lang="da-DK" sz="1000" b="1" u="none" strike="noStrike" dirty="0">
                          <a:effectLst/>
                        </a:rPr>
                        <a:t>Oplæg 1: Sådan fik vi pengene</a:t>
                      </a:r>
                      <a:br>
                        <a:rPr lang="da-DK" sz="1000" u="none" strike="noStrike" dirty="0">
                          <a:effectLst/>
                        </a:rPr>
                      </a:br>
                      <a:r>
                        <a:rPr lang="da-DK" sz="1000" u="none" strike="noStrike" dirty="0">
                          <a:effectLst/>
                        </a:rPr>
                        <a:t>I Dyreborg er de skarpe til at udvikle og </a:t>
                      </a:r>
                      <a:r>
                        <a:rPr lang="da-DK" sz="1000" u="none" strike="noStrike" dirty="0" err="1">
                          <a:effectLst/>
                        </a:rPr>
                        <a:t>fundraise</a:t>
                      </a:r>
                      <a:r>
                        <a:rPr lang="da-DK" sz="1000" u="none" strike="noStrike" dirty="0">
                          <a:effectLst/>
                        </a:rPr>
                        <a:t> til gode faciliteter, der gavner både borgere og turister. Hør Michael Skov Hansen fortælle hvordan.</a:t>
                      </a:r>
                      <a:br>
                        <a:rPr lang="da-DK" sz="1000" u="none" strike="noStrike" dirty="0">
                          <a:effectLst/>
                        </a:rPr>
                      </a:br>
                      <a:br>
                        <a:rPr lang="da-DK" sz="1000" u="none" strike="noStrike" dirty="0">
                          <a:effectLst/>
                        </a:rPr>
                      </a:br>
                      <a:r>
                        <a:rPr lang="da-DK" sz="1000" b="1" u="none" strike="noStrike" dirty="0">
                          <a:effectLst/>
                        </a:rPr>
                        <a:t>Oplæg 2: Crowdfunding </a:t>
                      </a:r>
                      <a:br>
                        <a:rPr lang="da-DK" sz="1000" u="none" strike="noStrike" dirty="0">
                          <a:effectLst/>
                        </a:rPr>
                      </a:br>
                      <a:r>
                        <a:rPr lang="da-DK" sz="1000" u="none" strike="noStrike" dirty="0">
                          <a:effectLst/>
                        </a:rPr>
                        <a:t>Louise Bech Junge fra </a:t>
                      </a:r>
                      <a:r>
                        <a:rPr lang="da-DK" sz="1000" u="none" strike="noStrike" dirty="0" err="1">
                          <a:effectLst/>
                        </a:rPr>
                        <a:t>Crowdnerds</a:t>
                      </a:r>
                      <a:r>
                        <a:rPr lang="da-DK" sz="1000" u="none" strike="noStrike" dirty="0">
                          <a:effectLst/>
                        </a:rPr>
                        <a:t> viser, hvordan crowdfunding kan hjælpe jer med at rejse penge – og inspirerer med masser af gode eksempler.</a:t>
                      </a:r>
                      <a:br>
                        <a:rPr lang="da-DK" sz="1000" u="none" strike="noStrike" dirty="0">
                          <a:effectLst/>
                        </a:rPr>
                      </a:br>
                      <a:br>
                        <a:rPr lang="da-DK" sz="1000" u="none" strike="noStrike" dirty="0">
                          <a:effectLst/>
                        </a:rPr>
                      </a:br>
                      <a:r>
                        <a:rPr lang="da-DK" sz="1000" b="1" u="none" strike="noStrike" dirty="0">
                          <a:effectLst/>
                        </a:rPr>
                        <a:t>Oplæg 3: Sådan søger du </a:t>
                      </a:r>
                      <a:br>
                        <a:rPr lang="da-DK" sz="1000" u="none" strike="noStrike" dirty="0">
                          <a:effectLst/>
                        </a:rPr>
                      </a:br>
                      <a:r>
                        <a:rPr lang="da-DK" sz="1000" u="none" strike="noStrike" dirty="0">
                          <a:effectLst/>
                        </a:rPr>
                        <a:t>Aktiv Fundraising har arbejdet med professionel fundraising i mange år.  Dette oplæg henvender sig til dig, der ikke har prøvet at søge penge før, eller som gerne vil have din grundviden genopfrisket. </a:t>
                      </a: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323659998"/>
                  </a:ext>
                </a:extLst>
              </a:tr>
              <a:tr h="280528">
                <a:tc vMerge="1">
                  <a:txBody>
                    <a:bodyPr/>
                    <a:lstStyle/>
                    <a:p>
                      <a:endParaRPr/>
                    </a:p>
                  </a:txBody>
                  <a:tcPr marL="144000" marR="144000" marT="36000" marB="36000" anchor="ctr"/>
                </a:tc>
                <a:tc vMerge="1">
                  <a:txBody>
                    <a:bodyPr/>
                    <a:lstStyle/>
                    <a:p>
                      <a:endParaRPr lang="da-DK"/>
                    </a:p>
                  </a:txBody>
                  <a:tcPr>
                    <a:lnT w="12700" cap="flat" cmpd="sng" algn="ctr">
                      <a:solidFill>
                        <a:schemeClr val="bg1"/>
                      </a:solidFill>
                      <a:prstDash val="solid"/>
                      <a:round/>
                      <a:headEnd type="none" w="med" len="med"/>
                      <a:tailEnd type="none" w="med" len="med"/>
                    </a:lnT>
                  </a:tcPr>
                </a:tc>
                <a:tc>
                  <a:txBody>
                    <a:bodyPr/>
                    <a:lstStyle/>
                    <a:p>
                      <a:pPr algn="ctr" fontAlgn="b">
                        <a:buNone/>
                      </a:pPr>
                      <a:r>
                        <a:rPr lang="da-DK" sz="1000" b="1" i="0" u="none" strike="noStrike" dirty="0">
                          <a:solidFill>
                            <a:srgbClr val="000000"/>
                          </a:solidFill>
                          <a:effectLst/>
                          <a:latin typeface="Aptos Narrow" panose="020B0004020202020204" pitchFamily="34" charset="0"/>
                        </a:rPr>
                        <a:t>Pause</a:t>
                      </a:r>
                    </a:p>
                  </a:txBody>
                  <a:tcPr marL="360000" marR="360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endParaRPr lang="da-DK" dirty="0"/>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995848141"/>
                  </a:ext>
                </a:extLst>
              </a:tr>
              <a:tr h="652112">
                <a:tc>
                  <a:txBody>
                    <a:bodyPr/>
                    <a:lstStyle/>
                    <a:p>
                      <a:pPr algn="l" fontAlgn="b">
                        <a:buNone/>
                      </a:pPr>
                      <a:r>
                        <a:rPr lang="da-DK" sz="1000" b="1" u="none" strike="noStrike" dirty="0">
                          <a:solidFill>
                            <a:srgbClr val="2E8B57"/>
                          </a:solidFill>
                          <a:effectLst/>
                        </a:rPr>
                        <a:t>18:10 - </a:t>
                      </a:r>
                    </a:p>
                    <a:p>
                      <a:pPr algn="l" fontAlgn="b">
                        <a:buNone/>
                      </a:pPr>
                      <a:r>
                        <a:rPr lang="da-DK" sz="1000" b="1" u="none" strike="noStrike" dirty="0">
                          <a:solidFill>
                            <a:srgbClr val="2E8B57"/>
                          </a:solidFill>
                          <a:effectLst/>
                        </a:rPr>
                        <a:t>18:20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rowSpan="2">
                  <a:txBody>
                    <a:bodyPr/>
                    <a:lstStyle/>
                    <a:p>
                      <a:pPr algn="l" fontAlgn="b">
                        <a:buNone/>
                      </a:pPr>
                      <a:r>
                        <a:rPr lang="da-DK" sz="1000" b="1" u="none" strike="noStrike" dirty="0">
                          <a:effectLst/>
                        </a:rPr>
                        <a:t>Sceneoplæg: </a:t>
                      </a:r>
                    </a:p>
                    <a:p>
                      <a:pPr algn="l" fontAlgn="b">
                        <a:buNone/>
                      </a:pPr>
                      <a:r>
                        <a:rPr lang="da-DK" sz="1000" u="none" strike="noStrike" dirty="0">
                          <a:effectLst/>
                        </a:rPr>
                        <a:t>AI – brug AI til fundraising. </a:t>
                      </a:r>
                      <a:br>
                        <a:rPr lang="da-DK" sz="1000" u="none" strike="noStrike" dirty="0">
                          <a:effectLst/>
                        </a:rPr>
                      </a:br>
                      <a:r>
                        <a:rPr lang="da-DK" sz="1000" u="none" strike="noStrike" dirty="0">
                          <a:effectLst/>
                        </a:rPr>
                        <a:t>Opdag, hvordan AI kan hjælpe med idéer, tekster og ansøgninger i jeres fundraising. Fonde.dk viser vej. </a:t>
                      </a: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426666686"/>
                  </a:ext>
                </a:extLst>
              </a:tr>
              <a:tr h="1915464">
                <a:tc rowSpan="2">
                  <a:txBody>
                    <a:bodyPr/>
                    <a:lstStyle/>
                    <a:p>
                      <a:pPr algn="l" fontAlgn="b">
                        <a:buNone/>
                      </a:pPr>
                      <a:r>
                        <a:rPr lang="da-DK" sz="1000" b="1" u="none" strike="noStrike" dirty="0">
                          <a:solidFill>
                            <a:srgbClr val="2E8B57"/>
                          </a:solidFill>
                          <a:effectLst/>
                        </a:rPr>
                        <a:t>18:25 -</a:t>
                      </a:r>
                    </a:p>
                    <a:p>
                      <a:pPr algn="l" fontAlgn="b">
                        <a:buNone/>
                      </a:pPr>
                      <a:r>
                        <a:rPr lang="da-DK" sz="1000" b="1" u="none" strike="noStrike" dirty="0">
                          <a:solidFill>
                            <a:srgbClr val="2E8B57"/>
                          </a:solidFill>
                          <a:effectLst/>
                        </a:rPr>
                        <a:t>18:55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R w="28575" cap="flat" cmpd="sng" algn="ctr">
                      <a:solidFill>
                        <a:schemeClr val="tx1"/>
                      </a:solidFill>
                      <a:prstDash val="sysDot"/>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lnL w="28575" cap="flat" cmpd="sng" algn="ctr">
                      <a:solidFill>
                        <a:schemeClr val="tx1"/>
                      </a:solidFill>
                      <a:prstDash val="sysDot"/>
                      <a:round/>
                      <a:headEnd type="none" w="med" len="med"/>
                      <a:tailEnd type="none" w="med" len="med"/>
                    </a:lnL>
                  </a:tcPr>
                </a:tc>
                <a:tc rowSpan="3">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702919944"/>
                  </a:ext>
                </a:extLst>
              </a:tr>
              <a:tr h="224321">
                <a:tc vMerge="1">
                  <a:txBody>
                    <a:bodyPr/>
                    <a:lstStyle/>
                    <a:p>
                      <a:endParaRPr lang="da-DK" dirty="0"/>
                    </a:p>
                  </a:txBody>
                  <a:tcPr marL="144000" marR="144000" marT="36000" marB="36000" anchor="ctr"/>
                </a:tc>
                <a:tc vMerge="1">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ctr" fontAlgn="b">
                        <a:buNone/>
                      </a:pPr>
                      <a:r>
                        <a:rPr lang="da-DK" sz="1000" b="1" i="0" u="none" strike="noStrike" dirty="0">
                          <a:solidFill>
                            <a:srgbClr val="000000"/>
                          </a:solidFill>
                          <a:effectLst/>
                          <a:latin typeface="Aptos Narrow" panose="020B0004020202020204" pitchFamily="34" charset="0"/>
                        </a:rPr>
                        <a:t>Pause</a:t>
                      </a:r>
                    </a:p>
                  </a:txBody>
                  <a:tcPr marL="360000" marR="360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lnL w="571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03664438"/>
                  </a:ext>
                </a:extLst>
              </a:tr>
              <a:tr h="2159690">
                <a:tc>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endParaRPr lang="da-DK"/>
                    </a:p>
                  </a:txBody>
                  <a:tcPr/>
                </a:tc>
                <a:tc>
                  <a:txBody>
                    <a:bodyPr/>
                    <a:lstStyle/>
                    <a:p>
                      <a:pPr algn="ctr" fontAlgn="b">
                        <a:buNone/>
                      </a:pPr>
                      <a:r>
                        <a:rPr lang="da-DK" sz="1000" b="1" u="none" strike="noStrike" dirty="0">
                          <a:effectLst/>
                        </a:rPr>
                        <a:t>Oplæg 1: Sådan fik vi pengene</a:t>
                      </a:r>
                      <a:br>
                        <a:rPr lang="da-DK" sz="1000" u="none" strike="noStrike" dirty="0">
                          <a:effectLst/>
                        </a:rPr>
                      </a:br>
                      <a:br>
                        <a:rPr lang="da-DK" sz="1000" u="none" strike="noStrike" dirty="0">
                          <a:effectLst/>
                        </a:rPr>
                      </a:br>
                      <a:r>
                        <a:rPr lang="da-DK" sz="1000" b="1" u="none" strike="noStrike" dirty="0">
                          <a:effectLst/>
                        </a:rPr>
                        <a:t>Oplæg 2: Crowdfunding</a:t>
                      </a:r>
                      <a:r>
                        <a:rPr lang="da-DK" sz="1000" u="none" strike="noStrike" dirty="0">
                          <a:effectLst/>
                        </a:rPr>
                        <a:t> </a:t>
                      </a:r>
                      <a:br>
                        <a:rPr lang="da-DK" sz="1000" u="none" strike="noStrike" dirty="0">
                          <a:effectLst/>
                        </a:rPr>
                      </a:br>
                      <a:br>
                        <a:rPr lang="da-DK" sz="1000" u="none" strike="noStrike" dirty="0">
                          <a:effectLst/>
                        </a:rPr>
                      </a:br>
                      <a:r>
                        <a:rPr lang="da-DK" sz="1000" b="1" u="none" strike="noStrike" dirty="0">
                          <a:effectLst/>
                        </a:rPr>
                        <a:t>Oplæg 3: Sådan søger du </a:t>
                      </a:r>
                      <a:endParaRPr lang="da-DK" sz="1000" b="1" i="0" u="none" strike="noStrike" dirty="0">
                        <a:solidFill>
                          <a:srgbClr val="000000"/>
                        </a:solidFill>
                        <a:effectLst/>
                        <a:latin typeface="Aptos Narrow" panose="020B0004020202020204" pitchFamily="34" charset="0"/>
                      </a:endParaRPr>
                    </a:p>
                  </a:txBody>
                  <a:tcPr marL="360000" marR="360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tc>
                <a:extLst>
                  <a:ext uri="{0D108BD9-81ED-4DB2-BD59-A6C34878D82A}">
                    <a16:rowId xmlns:a16="http://schemas.microsoft.com/office/drawing/2014/main" val="3456520127"/>
                  </a:ext>
                </a:extLst>
              </a:tr>
              <a:tr h="380582">
                <a:tc>
                  <a:txBody>
                    <a:bodyPr/>
                    <a:lstStyle/>
                    <a:p>
                      <a:pPr algn="l" fontAlgn="b">
                        <a:buNone/>
                      </a:pPr>
                      <a:r>
                        <a:rPr lang="da-DK" sz="1000" b="1" u="none" strike="noStrike" dirty="0">
                          <a:solidFill>
                            <a:srgbClr val="2E8B57"/>
                          </a:solidFill>
                          <a:effectLst/>
                        </a:rPr>
                        <a:t>19:30 - 19:45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a:lnSpc>
                          <a:spcPct val="115000"/>
                        </a:lnSpc>
                        <a:spcAft>
                          <a:spcPts val="800"/>
                        </a:spcAft>
                        <a:buNone/>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28575" cap="flat" cmpd="sng" algn="ctr">
                      <a:solidFill>
                        <a:schemeClr val="tx1"/>
                      </a:solidFill>
                      <a:prstDash val="sysDot"/>
                      <a:round/>
                      <a:headEnd type="none" w="med" len="med"/>
                      <a:tailEnd type="none" w="med" len="med"/>
                    </a:lnR>
                    <a:solidFill>
                      <a:schemeClr val="accent2">
                        <a:lumMod val="20000"/>
                        <a:lumOff val="80000"/>
                      </a:schemeClr>
                    </a:solidFill>
                  </a:tcPr>
                </a:tc>
                <a:tc gridSpan="2">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da-DK" sz="1050" b="1" u="none" strike="noStrike" dirty="0">
                          <a:solidFill>
                            <a:srgbClr val="2E8B57"/>
                          </a:solidFill>
                          <a:effectLst/>
                        </a:rPr>
                        <a:t>Netværk og </a:t>
                      </a:r>
                      <a:r>
                        <a:rPr lang="da-DK" sz="1050" b="1" u="none" strike="noStrike" dirty="0" err="1">
                          <a:solidFill>
                            <a:srgbClr val="2E8B57"/>
                          </a:solidFill>
                          <a:effectLst/>
                        </a:rPr>
                        <a:t>mingling</a:t>
                      </a:r>
                      <a:r>
                        <a:rPr lang="da-DK" sz="1050" b="1" u="none" strike="noStrike" dirty="0">
                          <a:solidFill>
                            <a:srgbClr val="2E8B57"/>
                          </a:solidFill>
                          <a:effectLst/>
                        </a:rPr>
                        <a:t> i cafeen</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solidFill>
                      <a:srgbClr val="E7EAED"/>
                    </a:solidFill>
                  </a:tcPr>
                </a:tc>
                <a:tc hMerge="1">
                  <a:txBody>
                    <a:bodyPr/>
                    <a:lstStyle/>
                    <a:p>
                      <a:endParaRPr lang="da-DK"/>
                    </a:p>
                  </a:txBody>
                  <a:tcPr/>
                </a:tc>
                <a:extLst>
                  <a:ext uri="{0D108BD9-81ED-4DB2-BD59-A6C34878D82A}">
                    <a16:rowId xmlns:a16="http://schemas.microsoft.com/office/drawing/2014/main" val="606437138"/>
                  </a:ext>
                </a:extLst>
              </a:tr>
            </a:tbl>
          </a:graphicData>
        </a:graphic>
      </p:graphicFrame>
      <p:graphicFrame>
        <p:nvGraphicFramePr>
          <p:cNvPr id="3" name="Tabel 2">
            <a:extLst>
              <a:ext uri="{FF2B5EF4-FFF2-40B4-BE49-F238E27FC236}">
                <a16:creationId xmlns:a16="http://schemas.microsoft.com/office/drawing/2014/main" id="{97BEECEA-7533-9CDC-9760-CA43EE54539D}"/>
              </a:ext>
            </a:extLst>
          </p:cNvPr>
          <p:cNvGraphicFramePr>
            <a:graphicFrameLocks noGrp="1"/>
          </p:cNvGraphicFramePr>
          <p:nvPr/>
        </p:nvGraphicFramePr>
        <p:xfrm>
          <a:off x="209969" y="113129"/>
          <a:ext cx="6438061" cy="130566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1696738444"/>
                    </a:ext>
                  </a:extLst>
                </a:gridCol>
                <a:gridCol w="5756112">
                  <a:extLst>
                    <a:ext uri="{9D8B030D-6E8A-4147-A177-3AD203B41FA5}">
                      <a16:colId xmlns:a16="http://schemas.microsoft.com/office/drawing/2014/main" val="1534505081"/>
                    </a:ext>
                  </a:extLst>
                </a:gridCol>
              </a:tblGrid>
              <a:tr h="121966">
                <a:tc>
                  <a:txBody>
                    <a:bodyPr/>
                    <a:lstStyle/>
                    <a:p>
                      <a:pPr algn="l" fontAlgn="b">
                        <a:buNone/>
                      </a:pPr>
                      <a:r>
                        <a:rPr lang="da-DK" sz="1000" b="1" u="none" strike="noStrike" dirty="0">
                          <a:solidFill>
                            <a:srgbClr val="2E8B57"/>
                          </a:solidFill>
                          <a:effectLst/>
                        </a:rPr>
                        <a:t>15:45 - 16:10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ctr">
                        <a:buNone/>
                      </a:pPr>
                      <a:r>
                        <a:rPr lang="da-DK" sz="1050" b="1" u="none" strike="noStrike" dirty="0">
                          <a:solidFill>
                            <a:srgbClr val="2E8B57"/>
                          </a:solidFill>
                          <a:effectLst/>
                        </a:rPr>
                        <a:t>Dørene åbner</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tc>
                <a:extLst>
                  <a:ext uri="{0D108BD9-81ED-4DB2-BD59-A6C34878D82A}">
                    <a16:rowId xmlns:a16="http://schemas.microsoft.com/office/drawing/2014/main" val="3239350350"/>
                  </a:ext>
                </a:extLst>
              </a:tr>
              <a:tr h="269956">
                <a:tc>
                  <a:txBody>
                    <a:bodyPr/>
                    <a:lstStyle/>
                    <a:p>
                      <a:pPr algn="l" fontAlgn="b">
                        <a:buNone/>
                      </a:pPr>
                      <a:r>
                        <a:rPr lang="da-DK" sz="1000" b="1" u="none" strike="noStrike" dirty="0">
                          <a:solidFill>
                            <a:srgbClr val="2E8B57"/>
                          </a:solidFill>
                          <a:effectLst/>
                        </a:rPr>
                        <a:t>16:15 - 16:55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Velkomst</a:t>
                      </a:r>
                      <a:br>
                        <a:rPr lang="da-DK" sz="1050" b="1" u="none" strike="noStrike" dirty="0">
                          <a:solidFill>
                            <a:srgbClr val="2E8B57"/>
                          </a:solidFill>
                          <a:effectLst/>
                        </a:rPr>
                      </a:br>
                      <a:endParaRPr lang="da-DK" sz="1050" b="1" u="none" strike="noStrike" dirty="0">
                        <a:solidFill>
                          <a:srgbClr val="2E8B57"/>
                        </a:solidFill>
                        <a:effectLst/>
                      </a:endParaRPr>
                    </a:p>
                    <a:p>
                      <a:pPr algn="ctr" fontAlgn="b">
                        <a:buNone/>
                      </a:pPr>
                      <a:r>
                        <a:rPr lang="da-DK" sz="1050" b="1" u="none" strike="noStrike" dirty="0">
                          <a:solidFill>
                            <a:srgbClr val="2E8B57"/>
                          </a:solidFill>
                          <a:effectLst/>
                        </a:rPr>
                        <a:t>Fondsansøgninger – kend din fond, værktøjer, kernefortælling og samskabelse</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2222216067"/>
                  </a:ext>
                </a:extLst>
              </a:tr>
              <a:tr h="121966">
                <a:tc>
                  <a:txBody>
                    <a:bodyPr/>
                    <a:lstStyle/>
                    <a:p>
                      <a:pPr algn="l" fontAlgn="b">
                        <a:buNone/>
                      </a:pPr>
                      <a:r>
                        <a:rPr lang="da-DK" sz="1000" b="1" u="none" strike="noStrike" dirty="0">
                          <a:solidFill>
                            <a:srgbClr val="2E8B57"/>
                          </a:solidFill>
                          <a:effectLst/>
                        </a:rPr>
                        <a:t>17:00 - 17:25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Pause – sandwich- standene er åbne </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1812582186"/>
                  </a:ext>
                </a:extLst>
              </a:tr>
            </a:tbl>
          </a:graphicData>
        </a:graphic>
      </p:graphicFrame>
    </p:spTree>
    <p:extLst>
      <p:ext uri="{BB962C8B-B14F-4D97-AF65-F5344CB8AC3E}">
        <p14:creationId xmlns:p14="http://schemas.microsoft.com/office/powerpoint/2010/main" val="1718307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DD0"/>
        </a:solidFill>
        <a:effectLst/>
      </p:bgPr>
    </p:bg>
    <p:spTree>
      <p:nvGrpSpPr>
        <p:cNvPr id="1" name="">
          <a:extLst>
            <a:ext uri="{FF2B5EF4-FFF2-40B4-BE49-F238E27FC236}">
              <a16:creationId xmlns:a16="http://schemas.microsoft.com/office/drawing/2014/main" id="{DB6C2235-B58E-A5DF-42BB-9B43F3C2DB5A}"/>
            </a:ext>
          </a:extLst>
        </p:cNvPr>
        <p:cNvGrpSpPr/>
        <p:nvPr/>
      </p:nvGrpSpPr>
      <p:grpSpPr>
        <a:xfrm>
          <a:off x="0" y="0"/>
          <a:ext cx="0" cy="0"/>
          <a:chOff x="0" y="0"/>
          <a:chExt cx="0" cy="0"/>
        </a:xfrm>
      </p:grpSpPr>
      <p:grpSp>
        <p:nvGrpSpPr>
          <p:cNvPr id="16" name="Gruppe 15">
            <a:extLst>
              <a:ext uri="{FF2B5EF4-FFF2-40B4-BE49-F238E27FC236}">
                <a16:creationId xmlns:a16="http://schemas.microsoft.com/office/drawing/2014/main" id="{BEA8440B-5FF3-A80E-88D1-DD4F393E317F}"/>
              </a:ext>
            </a:extLst>
          </p:cNvPr>
          <p:cNvGrpSpPr/>
          <p:nvPr/>
        </p:nvGrpSpPr>
        <p:grpSpPr>
          <a:xfrm rot="1228366">
            <a:off x="-3100897" y="2381960"/>
            <a:ext cx="11412828" cy="1154409"/>
            <a:chOff x="-3139533" y="1063907"/>
            <a:chExt cx="11412828" cy="1154409"/>
          </a:xfrm>
        </p:grpSpPr>
        <p:sp>
          <p:nvSpPr>
            <p:cNvPr id="13" name="Rektangel 12">
              <a:extLst>
                <a:ext uri="{FF2B5EF4-FFF2-40B4-BE49-F238E27FC236}">
                  <a16:creationId xmlns:a16="http://schemas.microsoft.com/office/drawing/2014/main" id="{A5ED1A18-5956-F72F-5324-DF3257F36877}"/>
                </a:ext>
              </a:extLst>
            </p:cNvPr>
            <p:cNvSpPr/>
            <p:nvPr/>
          </p:nvSpPr>
          <p:spPr>
            <a:xfrm rot="21219781">
              <a:off x="-3139533" y="131396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4" name="Rektangel 13">
              <a:extLst>
                <a:ext uri="{FF2B5EF4-FFF2-40B4-BE49-F238E27FC236}">
                  <a16:creationId xmlns:a16="http://schemas.microsoft.com/office/drawing/2014/main" id="{8EC03C64-5992-7925-9F0F-ACE719196AA3}"/>
                </a:ext>
              </a:extLst>
            </p:cNvPr>
            <p:cNvSpPr/>
            <p:nvPr/>
          </p:nvSpPr>
          <p:spPr>
            <a:xfrm rot="21219781">
              <a:off x="-3067868" y="1551336"/>
              <a:ext cx="11341163" cy="666980"/>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5" name="Rektangel 14">
              <a:extLst>
                <a:ext uri="{FF2B5EF4-FFF2-40B4-BE49-F238E27FC236}">
                  <a16:creationId xmlns:a16="http://schemas.microsoft.com/office/drawing/2014/main" id="{995C4108-DA53-2CB1-DBCB-B497A546126D}"/>
                </a:ext>
              </a:extLst>
            </p:cNvPr>
            <p:cNvSpPr/>
            <p:nvPr/>
          </p:nvSpPr>
          <p:spPr>
            <a:xfrm rot="21219781">
              <a:off x="-3139533" y="1063907"/>
              <a:ext cx="11341163" cy="186642"/>
            </a:xfrm>
            <a:prstGeom prst="rect">
              <a:avLst/>
            </a:prstGeom>
            <a:solidFill>
              <a:srgbClr val="2E8B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grpSp>
      <p:graphicFrame>
        <p:nvGraphicFramePr>
          <p:cNvPr id="6" name="Tabel 5">
            <a:extLst>
              <a:ext uri="{FF2B5EF4-FFF2-40B4-BE49-F238E27FC236}">
                <a16:creationId xmlns:a16="http://schemas.microsoft.com/office/drawing/2014/main" id="{8B15C042-DC80-BC7E-0433-8E05A286BDF4}"/>
              </a:ext>
            </a:extLst>
          </p:cNvPr>
          <p:cNvGraphicFramePr>
            <a:graphicFrameLocks noGrp="1"/>
          </p:cNvGraphicFramePr>
          <p:nvPr>
            <p:extLst>
              <p:ext uri="{D42A27DB-BD31-4B8C-83A1-F6EECF244321}">
                <p14:modId xmlns:p14="http://schemas.microsoft.com/office/powerpoint/2010/main" val="226525557"/>
              </p:ext>
            </p:extLst>
          </p:nvPr>
        </p:nvGraphicFramePr>
        <p:xfrm>
          <a:off x="209969" y="1395931"/>
          <a:ext cx="6438061" cy="839694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262836401"/>
                    </a:ext>
                  </a:extLst>
                </a:gridCol>
                <a:gridCol w="416182">
                  <a:extLst>
                    <a:ext uri="{9D8B030D-6E8A-4147-A177-3AD203B41FA5}">
                      <a16:colId xmlns:a16="http://schemas.microsoft.com/office/drawing/2014/main" val="1179574624"/>
                    </a:ext>
                  </a:extLst>
                </a:gridCol>
                <a:gridCol w="381000">
                  <a:extLst>
                    <a:ext uri="{9D8B030D-6E8A-4147-A177-3AD203B41FA5}">
                      <a16:colId xmlns:a16="http://schemas.microsoft.com/office/drawing/2014/main" val="2435323739"/>
                    </a:ext>
                  </a:extLst>
                </a:gridCol>
                <a:gridCol w="4958930">
                  <a:extLst>
                    <a:ext uri="{9D8B030D-6E8A-4147-A177-3AD203B41FA5}">
                      <a16:colId xmlns:a16="http://schemas.microsoft.com/office/drawing/2014/main" val="1778857855"/>
                    </a:ext>
                  </a:extLst>
                </a:gridCol>
              </a:tblGrid>
              <a:tr h="1125249">
                <a:tc>
                  <a:txBody>
                    <a:bodyPr/>
                    <a:lstStyle/>
                    <a:p>
                      <a:pPr algn="l" fontAlgn="b">
                        <a:buNone/>
                      </a:pPr>
                      <a:endParaRPr lang="da-DK" sz="1600" b="0" i="0" u="none" strike="noStrike" dirty="0">
                        <a:solidFill>
                          <a:srgbClr val="000000"/>
                        </a:solidFill>
                        <a:effectLst/>
                        <a:latin typeface="Aptos Narrow" panose="020B0004020202020204" pitchFamily="34" charset="0"/>
                      </a:endParaRPr>
                    </a:p>
                  </a:txBody>
                  <a:tcPr marL="144000" marR="144000" marT="36000" marB="3600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12700" cmpd="sng">
                      <a:noFill/>
                    </a:lnL>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ctr" fontAlgn="b">
                        <a:buNone/>
                      </a:pP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gn="ctr" fontAlgn="b">
                        <a:buNone/>
                      </a:pPr>
                      <a:r>
                        <a:rPr lang="da-DK" sz="1600" b="1" u="none" strike="noStrike" dirty="0">
                          <a:effectLst/>
                        </a:rPr>
                        <a:t>Vil du udvikle?</a:t>
                      </a:r>
                    </a:p>
                    <a:p>
                      <a:pPr marL="0" marR="0" lvl="0" indent="0" algn="ctr" defTabSz="685800" rtl="0" eaLnBrk="1" fontAlgn="b" latinLnBrk="0" hangingPunct="1">
                        <a:lnSpc>
                          <a:spcPct val="100000"/>
                        </a:lnSpc>
                        <a:spcBef>
                          <a:spcPts val="0"/>
                        </a:spcBef>
                        <a:spcAft>
                          <a:spcPts val="0"/>
                        </a:spcAft>
                        <a:buClrTx/>
                        <a:buSzTx/>
                        <a:buFontTx/>
                        <a:buNone/>
                        <a:tabLst/>
                        <a:defRPr/>
                      </a:pPr>
                      <a:b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r>
                        <a:rPr kumimoji="0" lang="da-DK"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Lokale 3</a:t>
                      </a:r>
                      <a:endParaRPr kumimoji="0" lang="da-DK" sz="12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690025302"/>
                  </a:ext>
                </a:extLst>
              </a:tr>
              <a:tr h="1962343">
                <a:tc rowSpan="2">
                  <a:txBody>
                    <a:bodyPr/>
                    <a:lstStyle/>
                    <a:p>
                      <a:pPr algn="l" fontAlgn="b">
                        <a:buNone/>
                      </a:pPr>
                      <a:r>
                        <a:rPr lang="da-DK" sz="1000" b="1" u="none" strike="noStrike" dirty="0">
                          <a:solidFill>
                            <a:srgbClr val="2E8B57"/>
                          </a:solidFill>
                          <a:effectLst/>
                        </a:rPr>
                        <a:t>17:30 - 18:05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lnT w="12700" cmpd="sng">
                      <a:noFill/>
                    </a:lnT>
                  </a:tcPr>
                </a:tc>
                <a:tc rowSpan="8">
                  <a:txBody>
                    <a:bodyPr/>
                    <a:lstStyle/>
                    <a:p>
                      <a:pPr algn="l">
                        <a:lnSpc>
                          <a:spcPct val="115000"/>
                        </a:lnSpc>
                        <a:spcAft>
                          <a:spcPts val="800"/>
                        </a:spcAft>
                        <a:buNone/>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28575" cap="flat" cmpd="sng" algn="ctr">
                      <a:solidFill>
                        <a:schemeClr val="tx1"/>
                      </a:solidFill>
                      <a:prstDash val="sysDot"/>
                      <a:round/>
                      <a:headEnd type="none" w="med" len="med"/>
                      <a:tailEnd type="none" w="med" len="med"/>
                    </a:lnR>
                    <a:solidFill>
                      <a:schemeClr val="accent2">
                        <a:lumMod val="20000"/>
                        <a:lumOff val="80000"/>
                      </a:schemeClr>
                    </a:solidFill>
                  </a:tcPr>
                </a:tc>
                <a:tc>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lnSpc>
                          <a:spcPct val="115000"/>
                        </a:lnSpc>
                        <a:spcAft>
                          <a:spcPts val="800"/>
                        </a:spcAft>
                        <a:buNone/>
                      </a:pPr>
                      <a:r>
                        <a:rPr lang="da-DK" sz="1000" b="1" u="none" strike="noStrike" dirty="0">
                          <a:effectLst/>
                        </a:rPr>
                        <a:t>Oplæg LOA:</a:t>
                      </a:r>
                      <a:br>
                        <a:rPr lang="da-DK" sz="1000" u="none" strike="noStrike" dirty="0">
                          <a:effectLst/>
                        </a:rPr>
                      </a:br>
                      <a:r>
                        <a:rPr lang="da-DK" sz="1050" u="sng" kern="100" dirty="0">
                          <a:effectLst/>
                          <a:latin typeface="Calibri" panose="020F0502020204030204" pitchFamily="34" charset="0"/>
                          <a:ea typeface="Aptos" panose="020B0004020202020204" pitchFamily="34" charset="0"/>
                          <a:cs typeface="Arial" panose="020B0604020202020204" pitchFamily="34" charset="0"/>
                        </a:rPr>
                        <a:t>Problemorienteret udvikling, vision og forankring</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da-DK" sz="1000" kern="100" dirty="0">
                          <a:effectLst/>
                          <a:latin typeface="Calibri" panose="020F0502020204030204" pitchFamily="34" charset="0"/>
                          <a:ea typeface="Times New Roman" panose="02020603050405020304" pitchFamily="18" charset="0"/>
                          <a:cs typeface="Arial" panose="020B0604020202020204" pitchFamily="34" charset="0"/>
                        </a:rPr>
                        <a:t>Lokale og Anlægsfonden kommer med et inspirerende oplæg. Her dykker de ned i, hvordan man arbejder problemorienteret, og hvordan man kan formulere en stærk og inkluderende vision, der skaber lokal opbakning og engagement.</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da-DK" sz="1000" kern="100" dirty="0">
                          <a:effectLst/>
                          <a:latin typeface="Calibri" panose="020F0502020204030204" pitchFamily="34" charset="0"/>
                          <a:ea typeface="Aptos" panose="020B0004020202020204" pitchFamily="34" charset="0"/>
                          <a:cs typeface="Arial" panose="020B0604020202020204" pitchFamily="34" charset="0"/>
                        </a:rPr>
                        <a:t>Oplægsholder:  Ola Mattsson, LOA</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gn="l" fontAlgn="b">
                        <a:buNone/>
                      </a:pP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323659998"/>
                  </a:ext>
                </a:extLst>
              </a:tr>
              <a:tr h="337475">
                <a:tc vMerge="1">
                  <a:txBody>
                    <a:bodyPr/>
                    <a:lstStyle/>
                    <a:p>
                      <a:pPr algn="l" fontAlgn="b">
                        <a:buNone/>
                      </a:pP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endParaRPr lang="da-DK"/>
                    </a:p>
                  </a:txBody>
                  <a:tcPr/>
                </a:tc>
                <a:tc>
                  <a:txBody>
                    <a:bodyPr/>
                    <a:lstStyle/>
                    <a:p>
                      <a:endParaRPr lang="da-DK"/>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r>
                        <a:rPr lang="da-DK" sz="1000" b="1" i="0" u="none" strike="noStrike" dirty="0">
                          <a:solidFill>
                            <a:srgbClr val="000000"/>
                          </a:solidFill>
                          <a:effectLst/>
                          <a:latin typeface="Aptos Narrow" panose="020B0004020202020204" pitchFamily="34" charset="0"/>
                        </a:rPr>
                        <a:t>Pause</a:t>
                      </a:r>
                      <a:endParaRPr lang="da-DK" dirty="0"/>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319181995"/>
                  </a:ext>
                </a:extLst>
              </a:tr>
              <a:tr h="708324">
                <a:tc>
                  <a:txBody>
                    <a:bodyPr/>
                    <a:lstStyle/>
                    <a:p>
                      <a:pPr algn="l" fontAlgn="b">
                        <a:buNone/>
                      </a:pPr>
                      <a:r>
                        <a:rPr lang="da-DK" sz="1000" b="1" u="none" strike="noStrike" dirty="0">
                          <a:solidFill>
                            <a:srgbClr val="2E8B57"/>
                          </a:solidFill>
                          <a:effectLst/>
                        </a:rPr>
                        <a:t>18:10 - </a:t>
                      </a:r>
                    </a:p>
                    <a:p>
                      <a:pPr algn="l" fontAlgn="b">
                        <a:buNone/>
                      </a:pPr>
                      <a:r>
                        <a:rPr lang="da-DK" sz="1000" b="1" u="none" strike="noStrike" dirty="0">
                          <a:solidFill>
                            <a:srgbClr val="2E8B57"/>
                          </a:solidFill>
                          <a:effectLst/>
                        </a:rPr>
                        <a:t>18:20</a:t>
                      </a:r>
                      <a:endParaRPr lang="da-DK" dirty="0"/>
                    </a:p>
                  </a:txBody>
                  <a:tcPr marL="144000" marR="144000" marT="36000" marB="36000" anchor="ctr"/>
                </a:tc>
                <a:tc vMerge="1">
                  <a:txBody>
                    <a:bodyPr/>
                    <a:lstStyle/>
                    <a:p>
                      <a:endParaRPr lang="da-DK"/>
                    </a:p>
                  </a:txBody>
                  <a:tcPr/>
                </a:tc>
                <a:tc rowSpan="2">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a:txBody>
                    <a:bodyPr/>
                    <a:lstStyle/>
                    <a:p>
                      <a:pPr>
                        <a:buNone/>
                      </a:pPr>
                      <a:r>
                        <a:rPr lang="da-DK" sz="1000" b="1" u="none" strike="noStrike" dirty="0">
                          <a:effectLst/>
                        </a:rPr>
                        <a:t>Inspirationsoplæg Nordea-fonden og DGI:</a:t>
                      </a:r>
                      <a:br>
                        <a:rPr lang="da-DK" sz="1000" b="1" u="none" strike="noStrike" dirty="0">
                          <a:effectLst/>
                        </a:rPr>
                      </a:br>
                      <a:r>
                        <a:rPr lang="da-DK" sz="1050" u="sng" dirty="0">
                          <a:effectLst/>
                          <a:latin typeface="Calibri" panose="020F0502020204030204" pitchFamily="34" charset="0"/>
                          <a:ea typeface="Times New Roman" panose="02020603050405020304" pitchFamily="18" charset="0"/>
                        </a:rPr>
                        <a:t>Fællesskaber, samfund og samskabelse</a:t>
                      </a:r>
                      <a:endParaRPr lang="da-DK" sz="1050" dirty="0">
                        <a:effectLst/>
                        <a:latin typeface="Times New Roman" panose="02020603050405020304" pitchFamily="18" charset="0"/>
                        <a:ea typeface="Times New Roman" panose="02020603050405020304" pitchFamily="18" charset="0"/>
                      </a:endParaRPr>
                    </a:p>
                    <a:p>
                      <a:pPr>
                        <a:buNone/>
                      </a:pPr>
                      <a:r>
                        <a:rPr lang="da-DK" sz="1050" u="none" strike="noStrike" dirty="0">
                          <a:effectLst/>
                          <a:latin typeface="Calibri" panose="020F0502020204030204" pitchFamily="34" charset="0"/>
                          <a:ea typeface="Times New Roman" panose="02020603050405020304" pitchFamily="18" charset="0"/>
                        </a:rPr>
                        <a:t> </a:t>
                      </a:r>
                      <a:endParaRPr lang="da-DK" sz="1050" dirty="0">
                        <a:effectLst/>
                        <a:latin typeface="Times New Roman" panose="02020603050405020304" pitchFamily="18" charset="0"/>
                        <a:ea typeface="Times New Roman" panose="02020603050405020304" pitchFamily="18" charset="0"/>
                      </a:endParaRPr>
                    </a:p>
                    <a:p>
                      <a:pPr>
                        <a:buNone/>
                      </a:pPr>
                      <a:r>
                        <a:rPr lang="da-DK" sz="1000" dirty="0">
                          <a:effectLst/>
                          <a:latin typeface="Calibri" panose="020F0502020204030204" pitchFamily="34" charset="0"/>
                          <a:ea typeface="Times New Roman" panose="02020603050405020304" pitchFamily="18" charset="0"/>
                        </a:rPr>
                        <a:t>Oplæg: Anders Lillehav Nielsen DGI og Marie Høstrup Andersen Nordea-fonden.</a:t>
                      </a: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1244687806"/>
                  </a:ext>
                </a:extLst>
              </a:tr>
              <a:tr h="700653">
                <a:tc rowSpan="3">
                  <a:txBody>
                    <a:bodyPr/>
                    <a:lstStyle/>
                    <a:p>
                      <a:pPr algn="l" fontAlgn="b">
                        <a:buNone/>
                      </a:pPr>
                      <a:r>
                        <a:rPr lang="da-DK" sz="1000" b="1" u="none" strike="noStrike" dirty="0">
                          <a:solidFill>
                            <a:srgbClr val="2E8B57"/>
                          </a:solidFill>
                          <a:effectLst/>
                        </a:rPr>
                        <a:t>18:25 -</a:t>
                      </a:r>
                    </a:p>
                    <a:p>
                      <a:pPr algn="l" fontAlgn="b">
                        <a:buNone/>
                      </a:pPr>
                      <a:r>
                        <a:rPr lang="da-DK" sz="1000" b="1" u="none" strike="noStrike" dirty="0">
                          <a:solidFill>
                            <a:srgbClr val="2E8B57"/>
                          </a:solidFill>
                          <a:effectLst/>
                        </a:rPr>
                        <a:t>18:55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fontAlgn="b">
                        <a:buNone/>
                      </a:pPr>
                      <a:endParaRPr lang="da-DK" sz="1000" b="0" i="0" u="none" strike="noStrike" dirty="0">
                        <a:solidFill>
                          <a:srgbClr val="000000"/>
                        </a:solidFill>
                        <a:effectLst/>
                        <a:latin typeface="+mn-lt"/>
                      </a:endParaRPr>
                    </a:p>
                  </a:txBody>
                  <a:tcPr marL="144000" marR="144000" marT="36000" marB="36000" anchor="ctr">
                    <a:lnR w="28575" cap="flat" cmpd="sng" algn="ctr">
                      <a:solidFill>
                        <a:schemeClr val="tx1"/>
                      </a:solidFill>
                      <a:prstDash val="sysDot"/>
                      <a:round/>
                      <a:headEnd type="none" w="med" len="med"/>
                      <a:tailEnd type="none" w="med" len="med"/>
                    </a:lnR>
                    <a:lnB w="12700" cap="flat" cmpd="sng" algn="ctr">
                      <a:solidFill>
                        <a:schemeClr val="bg1"/>
                      </a:solidFill>
                      <a:prstDash val="solid"/>
                      <a:round/>
                      <a:headEnd type="none" w="med" len="med"/>
                      <a:tailEnd type="none" w="med" len="med"/>
                    </a:lnB>
                    <a:solidFill>
                      <a:schemeClr val="accent2">
                        <a:lumMod val="20000"/>
                        <a:lumOff val="80000"/>
                      </a:schemeClr>
                    </a:solidFill>
                  </a:tcPr>
                </a:tc>
                <a:tc vMerge="1">
                  <a:txBody>
                    <a:bodyPr/>
                    <a:lstStyle/>
                    <a:p>
                      <a:endParaRPr lang="da-DK"/>
                    </a:p>
                  </a:txBody>
                  <a:tcPr>
                    <a:lnL w="28575" cap="flat" cmpd="sng" algn="ctr">
                      <a:solidFill>
                        <a:schemeClr val="tx1"/>
                      </a:solidFill>
                      <a:prstDash val="sysDot"/>
                      <a:round/>
                      <a:headEnd type="none" w="med" len="med"/>
                      <a:tailEnd type="none" w="med" len="med"/>
                    </a:lnL>
                  </a:tcPr>
                </a:tc>
                <a:tc rowSpan="4">
                  <a:txBody>
                    <a:bodyPr/>
                    <a:lstStyle/>
                    <a:p>
                      <a:pPr>
                        <a:lnSpc>
                          <a:spcPct val="115000"/>
                        </a:lnSpc>
                        <a:spcAft>
                          <a:spcPts val="800"/>
                        </a:spcAft>
                        <a:buNone/>
                      </a:pPr>
                      <a:r>
                        <a:rPr lang="da-DK" sz="1000" b="1" u="none" strike="noStrike" dirty="0">
                          <a:effectLst/>
                        </a:rPr>
                        <a:t>Aktiv </a:t>
                      </a:r>
                      <a:r>
                        <a:rPr lang="da-DK" sz="1000" b="1" u="none" strike="noStrike" kern="1200" dirty="0">
                          <a:solidFill>
                            <a:schemeClr val="dk1"/>
                          </a:solidFill>
                          <a:effectLst/>
                          <a:latin typeface="+mn-lt"/>
                          <a:ea typeface="+mn-ea"/>
                          <a:cs typeface="+mn-cs"/>
                        </a:rPr>
                        <a:t>Workshop - Gør dit projekt attraktivt for fondene:</a:t>
                      </a:r>
                      <a:br>
                        <a:rPr lang="da-DK" sz="1000" u="none" strike="noStrike" dirty="0">
                          <a:effectLst/>
                        </a:rPr>
                      </a:br>
                      <a:r>
                        <a:rPr lang="da-DK" sz="1000" kern="100" dirty="0">
                          <a:effectLst/>
                          <a:latin typeface="Calibri" panose="020F0502020204030204" pitchFamily="34" charset="0"/>
                          <a:ea typeface="Aptos" panose="020B0004020202020204" pitchFamily="34" charset="0"/>
                          <a:cs typeface="Arial" panose="020B0604020202020204" pitchFamily="34" charset="0"/>
                        </a:rPr>
                        <a:t>I grupper arbejder I med en konkret projektidé, som I selv har med. Ingen projekter er for små eller for store. I sparrer i grupperne om, hvordan idéen bedst kan udvikles og styrkes. </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da-DK" sz="1000" kern="100" dirty="0">
                          <a:effectLst/>
                          <a:latin typeface="Calibri" panose="020F0502020204030204" pitchFamily="34" charset="0"/>
                          <a:ea typeface="Aptos" panose="020B0004020202020204" pitchFamily="34" charset="0"/>
                          <a:cs typeface="Arial" panose="020B0604020202020204" pitchFamily="34" charset="0"/>
                        </a:rPr>
                        <a:t>I bliver skarpere på projektidé, lokal forankring, vision og partnerskaber. I workshoppen får I sparring om mulige partnerskaber og aktører, samt hvordan ideen kan bruges til at involvere et større community og medvirke til en god samskabelsesproces. </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buNone/>
                      </a:pPr>
                      <a:r>
                        <a:rPr lang="da-DK" sz="1000" kern="100" dirty="0">
                          <a:effectLst/>
                          <a:latin typeface="Calibri" panose="020F0502020204030204" pitchFamily="34" charset="0"/>
                          <a:ea typeface="Aptos" panose="020B0004020202020204" pitchFamily="34" charset="0"/>
                          <a:cs typeface="Arial" panose="020B0604020202020204" pitchFamily="34" charset="0"/>
                        </a:rPr>
                        <a:t>Derudover dykkes der også ned i, hvilke fonde der vil være oplagte at søge, hvordan I præsenterer jeres projekt bedst muligt for fondene og hvordan projektet kan være med til at skabe en levedygtig og vedvarende forandring.</a:t>
                      </a:r>
                      <a:endParaRPr lang="da-DK" sz="1050" kern="100" dirty="0">
                        <a:effectLst/>
                        <a:latin typeface="Aptos" panose="020B0004020202020204" pitchFamily="34" charset="0"/>
                        <a:ea typeface="Aptos" panose="020B0004020202020204" pitchFamily="34" charset="0"/>
                        <a:cs typeface="Arial" panose="020B0604020202020204" pitchFamily="34" charset="0"/>
                      </a:endParaRPr>
                    </a:p>
                    <a:p>
                      <a:pPr algn="l" fontAlgn="b">
                        <a:buNone/>
                      </a:pP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2702919944"/>
                  </a:ext>
                </a:extLst>
              </a:tr>
              <a:tr h="370461">
                <a:tc vMerge="1">
                  <a:txBody>
                    <a:bodyPr/>
                    <a:lstStyle/>
                    <a:p>
                      <a:endParaRPr lang="da-DK" dirty="0"/>
                    </a:p>
                  </a:txBody>
                  <a:tcPr marL="144000" marR="144000" marT="36000" marB="36000" anchor="ctr"/>
                </a:tc>
                <a:tc vMerge="1">
                  <a:txBody>
                    <a:bodyPr/>
                    <a:lstStyle/>
                    <a:p>
                      <a:pPr algn="l" fontAlgn="b">
                        <a:buNone/>
                      </a:pPr>
                      <a:r>
                        <a:rPr lang="da-DK" sz="1000" b="1" kern="100" dirty="0">
                          <a:effectLst/>
                          <a:latin typeface="+mn-lt"/>
                          <a:ea typeface="Aptos" panose="020B0004020202020204" pitchFamily="34" charset="0"/>
                          <a:cs typeface="Arial" panose="020B0604020202020204" pitchFamily="34" charset="0"/>
                        </a:rPr>
                        <a:t>Oplæg: Borgerprojektfonden</a:t>
                      </a:r>
                      <a:endParaRPr lang="da-DK" sz="1000" b="0" i="0" u="none" strike="noStrike" dirty="0">
                        <a:solidFill>
                          <a:srgbClr val="000000"/>
                        </a:solidFill>
                        <a:effectLst/>
                        <a:latin typeface="+mn-lt"/>
                      </a:endParaRP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gn="ctr" fontAlgn="b">
                        <a:buNone/>
                      </a:pPr>
                      <a:endParaRPr lang="da-DK" sz="1000" b="1"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lnL w="571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03664438"/>
                  </a:ext>
                </a:extLst>
              </a:tr>
              <a:tr h="444211">
                <a:tc vMerge="1">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marL="0" marR="0" lvl="0" indent="0" algn="l" defTabSz="685800" rtl="0" eaLnBrk="1" fontAlgn="b" latinLnBrk="0" hangingPunct="1">
                        <a:lnSpc>
                          <a:spcPct val="100000"/>
                        </a:lnSpc>
                        <a:spcBef>
                          <a:spcPts val="0"/>
                        </a:spcBef>
                        <a:spcAft>
                          <a:spcPts val="0"/>
                        </a:spcAft>
                        <a:buClrTx/>
                        <a:buSzTx/>
                        <a:buFontTx/>
                        <a:buNone/>
                        <a:tabLst/>
                        <a:defRPr/>
                      </a:pPr>
                      <a:r>
                        <a:rPr lang="da-DK" sz="1000" b="1" kern="100" dirty="0">
                          <a:effectLst/>
                          <a:latin typeface="+mn-lt"/>
                          <a:ea typeface="Aptos" panose="020B0004020202020204" pitchFamily="34" charset="0"/>
                          <a:cs typeface="Arial" panose="020B0604020202020204" pitchFamily="34" charset="0"/>
                        </a:rPr>
                        <a:t>Oplæg: Borgerprojektfonden</a:t>
                      </a:r>
                    </a:p>
                  </a:txBody>
                  <a:tcPr marL="144000" marR="144000" marT="36000" marB="3600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20000"/>
                        <a:lumOff val="80000"/>
                      </a:schemeClr>
                    </a:solidFill>
                  </a:tcPr>
                </a:tc>
                <a:tc rowSpan="2">
                  <a:txBody>
                    <a:bodyPr/>
                    <a:lstStyle/>
                    <a:p>
                      <a:pPr algn="ctr"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endParaRPr lang="da-DK"/>
                    </a:p>
                  </a:txBody>
                  <a:tcPr/>
                </a:tc>
                <a:extLst>
                  <a:ext uri="{0D108BD9-81ED-4DB2-BD59-A6C34878D82A}">
                    <a16:rowId xmlns:a16="http://schemas.microsoft.com/office/drawing/2014/main" val="3648018294"/>
                  </a:ext>
                </a:extLst>
              </a:tr>
              <a:tr h="2230661">
                <a:tc>
                  <a:txBody>
                    <a:bodyPr/>
                    <a:lstStyle/>
                    <a:p>
                      <a:pPr algn="l" fontAlgn="b">
                        <a:buNone/>
                      </a:pPr>
                      <a:r>
                        <a:rPr lang="da-DK" sz="1000" b="1" u="none" strike="noStrike" dirty="0">
                          <a:solidFill>
                            <a:srgbClr val="2E8B57"/>
                          </a:solidFill>
                          <a:effectLst/>
                        </a:rPr>
                        <a:t>19:00 -</a:t>
                      </a:r>
                    </a:p>
                    <a:p>
                      <a:pPr algn="l" fontAlgn="b">
                        <a:buNone/>
                      </a:pPr>
                      <a:r>
                        <a:rPr lang="da-DK" sz="1000" b="1" u="none" strike="noStrike" dirty="0">
                          <a:solidFill>
                            <a:srgbClr val="2E8B57"/>
                          </a:solidFill>
                          <a:effectLst/>
                        </a:rPr>
                        <a:t>19:25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endParaRPr lang="da-DK"/>
                    </a:p>
                  </a:txBody>
                  <a:tcPr/>
                </a:tc>
                <a:tc vMerge="1">
                  <a:txBody>
                    <a:bodyPr/>
                    <a:lstStyle/>
                    <a:p>
                      <a:pPr algn="ctr" fontAlgn="b">
                        <a:buNone/>
                      </a:pPr>
                      <a:endParaRPr lang="da-DK" sz="1000" b="0" i="0" u="none" strike="noStrike" dirty="0">
                        <a:solidFill>
                          <a:srgbClr val="000000"/>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solidFill>
                      <a:schemeClr val="accent1">
                        <a:lumMod val="20000"/>
                        <a:lumOff val="80000"/>
                      </a:schemeClr>
                    </a:solidFill>
                  </a:tcPr>
                </a:tc>
                <a:tc vMerge="1">
                  <a:txBody>
                    <a:bodyPr/>
                    <a:lstStyle/>
                    <a:p>
                      <a:pPr algn="l" fontAlgn="b">
                        <a:buNone/>
                      </a:pPr>
                      <a:endParaRPr lang="da-DK" sz="1000" b="0" i="0" u="none" strike="noStrike" dirty="0">
                        <a:solidFill>
                          <a:srgbClr val="000000"/>
                        </a:solidFill>
                        <a:effectLst/>
                        <a:latin typeface="Aptos Narrow" panose="020B0004020202020204" pitchFamily="34" charset="0"/>
                      </a:endParaRPr>
                    </a:p>
                  </a:txBody>
                  <a:tcPr marL="360000" marR="360000" marT="36000" marB="36000" anchor="ctr">
                    <a:lnL w="57150" cap="flat" cmpd="sng" algn="ctr">
                      <a:solidFill>
                        <a:schemeClr val="tx1"/>
                      </a:solidFill>
                      <a:prstDash val="solid"/>
                      <a:round/>
                      <a:headEnd type="none" w="med" len="med"/>
                      <a:tailEnd type="none" w="med" len="med"/>
                    </a:lnL>
                    <a:solidFill>
                      <a:schemeClr val="accent6">
                        <a:lumMod val="20000"/>
                        <a:lumOff val="80000"/>
                      </a:schemeClr>
                    </a:solidFill>
                  </a:tcPr>
                </a:tc>
                <a:extLst>
                  <a:ext uri="{0D108BD9-81ED-4DB2-BD59-A6C34878D82A}">
                    <a16:rowId xmlns:a16="http://schemas.microsoft.com/office/drawing/2014/main" val="4228594004"/>
                  </a:ext>
                </a:extLst>
              </a:tr>
              <a:tr h="517563">
                <a:tc>
                  <a:txBody>
                    <a:bodyPr/>
                    <a:lstStyle/>
                    <a:p>
                      <a:pPr algn="l" fontAlgn="b">
                        <a:buNone/>
                      </a:pPr>
                      <a:r>
                        <a:rPr lang="da-DK" sz="1000" b="1" u="none" strike="noStrike" dirty="0">
                          <a:solidFill>
                            <a:srgbClr val="2E8B57"/>
                          </a:solidFill>
                          <a:effectLst/>
                        </a:rPr>
                        <a:t>19:30 - 19:45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vMerge="1">
                  <a:txBody>
                    <a:bodyPr/>
                    <a:lstStyle/>
                    <a:p>
                      <a:pPr algn="l">
                        <a:lnSpc>
                          <a:spcPct val="115000"/>
                        </a:lnSpc>
                        <a:spcAft>
                          <a:spcPts val="800"/>
                        </a:spcAft>
                        <a:buNone/>
                      </a:pPr>
                      <a:endParaRPr lang="da-DK" sz="1000" kern="100" dirty="0">
                        <a:effectLst/>
                        <a:latin typeface="+mn-lt"/>
                        <a:ea typeface="Aptos" panose="020B0004020202020204" pitchFamily="34" charset="0"/>
                        <a:cs typeface="Arial" panose="020B0604020202020204" pitchFamily="34" charset="0"/>
                      </a:endParaRPr>
                    </a:p>
                  </a:txBody>
                  <a:tcPr marL="144000" marR="144000" marT="36000" marB="36000" anchor="ctr">
                    <a:lnR w="12700" cap="flat" cmpd="sng" algn="ctr">
                      <a:solidFill>
                        <a:schemeClr val="bg1"/>
                      </a:solidFill>
                      <a:prstDash val="solid"/>
                      <a:round/>
                      <a:headEnd type="none" w="med" len="med"/>
                      <a:tailEnd type="none" w="med" len="med"/>
                    </a:lnR>
                    <a:solidFill>
                      <a:schemeClr val="accent2">
                        <a:lumMod val="20000"/>
                        <a:lumOff val="80000"/>
                      </a:schemeClr>
                    </a:solidFill>
                  </a:tcPr>
                </a:tc>
                <a:tc gridSpan="2">
                  <a:txBody>
                    <a:bodyPr/>
                    <a:lstStyle/>
                    <a:p>
                      <a:pPr marL="0" marR="0" lvl="0" indent="0" algn="ctr" defTabSz="685800" rtl="0" eaLnBrk="1" fontAlgn="b" latinLnBrk="0" hangingPunct="1">
                        <a:lnSpc>
                          <a:spcPct val="100000"/>
                        </a:lnSpc>
                        <a:spcBef>
                          <a:spcPts val="0"/>
                        </a:spcBef>
                        <a:spcAft>
                          <a:spcPts val="0"/>
                        </a:spcAft>
                        <a:buClrTx/>
                        <a:buSzTx/>
                        <a:buFontTx/>
                        <a:buNone/>
                        <a:tabLst/>
                        <a:defRPr/>
                      </a:pPr>
                      <a:r>
                        <a:rPr lang="da-DK" sz="1050" b="1" u="none" strike="noStrike" dirty="0">
                          <a:solidFill>
                            <a:srgbClr val="2E8B57"/>
                          </a:solidFill>
                          <a:effectLst/>
                        </a:rPr>
                        <a:t>Netværk og </a:t>
                      </a:r>
                      <a:r>
                        <a:rPr lang="da-DK" sz="1050" b="1" u="none" strike="noStrike" dirty="0" err="1">
                          <a:solidFill>
                            <a:srgbClr val="2E8B57"/>
                          </a:solidFill>
                          <a:effectLst/>
                        </a:rPr>
                        <a:t>mingling</a:t>
                      </a:r>
                      <a:r>
                        <a:rPr lang="da-DK" sz="1050" b="1" u="none" strike="noStrike" dirty="0">
                          <a:solidFill>
                            <a:srgbClr val="2E8B57"/>
                          </a:solidFill>
                          <a:effectLst/>
                        </a:rPr>
                        <a:t> i cafeen</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lnL w="28575" cap="flat" cmpd="sng" algn="ctr">
                      <a:solidFill>
                        <a:schemeClr val="tx1"/>
                      </a:solidFill>
                      <a:prstDash val="sysDot"/>
                      <a:round/>
                      <a:headEnd type="none" w="med" len="med"/>
                      <a:tailEnd type="none" w="med" len="med"/>
                    </a:lnL>
                    <a:solidFill>
                      <a:srgbClr val="E7EAED"/>
                    </a:solidFill>
                  </a:tcPr>
                </a:tc>
                <a:tc hMerge="1">
                  <a:txBody>
                    <a:bodyPr/>
                    <a:lstStyle/>
                    <a:p>
                      <a:endParaRPr lang="da-DK"/>
                    </a:p>
                  </a:txBody>
                  <a:tcPr/>
                </a:tc>
                <a:extLst>
                  <a:ext uri="{0D108BD9-81ED-4DB2-BD59-A6C34878D82A}">
                    <a16:rowId xmlns:a16="http://schemas.microsoft.com/office/drawing/2014/main" val="2960125528"/>
                  </a:ext>
                </a:extLst>
              </a:tr>
            </a:tbl>
          </a:graphicData>
        </a:graphic>
      </p:graphicFrame>
      <p:graphicFrame>
        <p:nvGraphicFramePr>
          <p:cNvPr id="3" name="Tabel 2">
            <a:extLst>
              <a:ext uri="{FF2B5EF4-FFF2-40B4-BE49-F238E27FC236}">
                <a16:creationId xmlns:a16="http://schemas.microsoft.com/office/drawing/2014/main" id="{72A66705-D253-7626-0CF7-042D55549D05}"/>
              </a:ext>
            </a:extLst>
          </p:cNvPr>
          <p:cNvGraphicFramePr>
            <a:graphicFrameLocks noGrp="1"/>
          </p:cNvGraphicFramePr>
          <p:nvPr/>
        </p:nvGraphicFramePr>
        <p:xfrm>
          <a:off x="209969" y="113129"/>
          <a:ext cx="6438061" cy="1305660"/>
        </p:xfrm>
        <a:graphic>
          <a:graphicData uri="http://schemas.openxmlformats.org/drawingml/2006/table">
            <a:tbl>
              <a:tblPr>
                <a:tableStyleId>{5C22544A-7EE6-4342-B048-85BDC9FD1C3A}</a:tableStyleId>
              </a:tblPr>
              <a:tblGrid>
                <a:gridCol w="681949">
                  <a:extLst>
                    <a:ext uri="{9D8B030D-6E8A-4147-A177-3AD203B41FA5}">
                      <a16:colId xmlns:a16="http://schemas.microsoft.com/office/drawing/2014/main" val="1696738444"/>
                    </a:ext>
                  </a:extLst>
                </a:gridCol>
                <a:gridCol w="5756112">
                  <a:extLst>
                    <a:ext uri="{9D8B030D-6E8A-4147-A177-3AD203B41FA5}">
                      <a16:colId xmlns:a16="http://schemas.microsoft.com/office/drawing/2014/main" val="1534505081"/>
                    </a:ext>
                  </a:extLst>
                </a:gridCol>
              </a:tblGrid>
              <a:tr h="121966">
                <a:tc>
                  <a:txBody>
                    <a:bodyPr/>
                    <a:lstStyle/>
                    <a:p>
                      <a:pPr algn="l" fontAlgn="b">
                        <a:buNone/>
                      </a:pPr>
                      <a:r>
                        <a:rPr lang="da-DK" sz="1000" b="1" u="none" strike="noStrike" dirty="0">
                          <a:solidFill>
                            <a:srgbClr val="2E8B57"/>
                          </a:solidFill>
                          <a:effectLst/>
                        </a:rPr>
                        <a:t>15:45 - 16:10</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ctr">
                        <a:buNone/>
                      </a:pPr>
                      <a:r>
                        <a:rPr lang="da-DK" sz="1050" b="1" u="none" strike="noStrike" dirty="0">
                          <a:solidFill>
                            <a:srgbClr val="2E8B57"/>
                          </a:solidFill>
                          <a:effectLst/>
                        </a:rPr>
                        <a:t>Dørene åbner</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tc>
                <a:extLst>
                  <a:ext uri="{0D108BD9-81ED-4DB2-BD59-A6C34878D82A}">
                    <a16:rowId xmlns:a16="http://schemas.microsoft.com/office/drawing/2014/main" val="3239350350"/>
                  </a:ext>
                </a:extLst>
              </a:tr>
              <a:tr h="269956">
                <a:tc>
                  <a:txBody>
                    <a:bodyPr/>
                    <a:lstStyle/>
                    <a:p>
                      <a:pPr algn="l" fontAlgn="b">
                        <a:buNone/>
                      </a:pPr>
                      <a:r>
                        <a:rPr lang="da-DK" sz="1000" b="1" u="none" strike="noStrike" dirty="0">
                          <a:solidFill>
                            <a:srgbClr val="2E8B57"/>
                          </a:solidFill>
                          <a:effectLst/>
                        </a:rPr>
                        <a:t>16:15 - 16:55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Velkomst</a:t>
                      </a:r>
                      <a:br>
                        <a:rPr lang="da-DK" sz="1050" b="1" u="none" strike="noStrike" dirty="0">
                          <a:solidFill>
                            <a:srgbClr val="2E8B57"/>
                          </a:solidFill>
                          <a:effectLst/>
                        </a:rPr>
                      </a:br>
                      <a:endParaRPr lang="da-DK" sz="1050" b="1" u="none" strike="noStrike" dirty="0">
                        <a:solidFill>
                          <a:srgbClr val="2E8B57"/>
                        </a:solidFill>
                        <a:effectLst/>
                      </a:endParaRPr>
                    </a:p>
                    <a:p>
                      <a:pPr algn="ctr" fontAlgn="b">
                        <a:buNone/>
                      </a:pPr>
                      <a:r>
                        <a:rPr lang="da-DK" sz="1050" b="1" u="none" strike="noStrike" dirty="0">
                          <a:solidFill>
                            <a:srgbClr val="2E8B57"/>
                          </a:solidFill>
                          <a:effectLst/>
                        </a:rPr>
                        <a:t>Fondsansøgninger – kend din fond, værktøjer, kernefortælling og samskabelse</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2222216067"/>
                  </a:ext>
                </a:extLst>
              </a:tr>
              <a:tr h="121966">
                <a:tc>
                  <a:txBody>
                    <a:bodyPr/>
                    <a:lstStyle/>
                    <a:p>
                      <a:pPr algn="l" fontAlgn="b">
                        <a:buNone/>
                      </a:pPr>
                      <a:r>
                        <a:rPr lang="da-DK" sz="1000" b="1" u="none" strike="noStrike" dirty="0">
                          <a:solidFill>
                            <a:srgbClr val="2E8B57"/>
                          </a:solidFill>
                          <a:effectLst/>
                        </a:rPr>
                        <a:t>17:00 - 17:25</a:t>
                      </a:r>
                      <a:endParaRPr lang="da-DK" sz="1000" b="1" i="0" u="none" strike="noStrike" dirty="0">
                        <a:solidFill>
                          <a:srgbClr val="2E8B57"/>
                        </a:solidFill>
                        <a:effectLst/>
                        <a:latin typeface="Aptos Narrow" panose="020B0004020202020204" pitchFamily="34" charset="0"/>
                      </a:endParaRPr>
                    </a:p>
                  </a:txBody>
                  <a:tcPr marL="144000" marR="144000" marT="36000" marB="36000" anchor="ctr"/>
                </a:tc>
                <a:tc>
                  <a:txBody>
                    <a:bodyPr/>
                    <a:lstStyle/>
                    <a:p>
                      <a:pPr algn="ctr" fontAlgn="b">
                        <a:buNone/>
                      </a:pPr>
                      <a:r>
                        <a:rPr lang="da-DK" sz="1050" b="1" u="none" strike="noStrike" dirty="0">
                          <a:solidFill>
                            <a:srgbClr val="2E8B57"/>
                          </a:solidFill>
                          <a:effectLst/>
                        </a:rPr>
                        <a:t>Pause – sandwich- standene er åbne </a:t>
                      </a:r>
                      <a:endParaRPr lang="da-DK" sz="1050" b="1" i="0" u="none" strike="noStrike" dirty="0">
                        <a:solidFill>
                          <a:srgbClr val="2E8B57"/>
                        </a:solidFill>
                        <a:effectLst/>
                        <a:latin typeface="Aptos Narrow" panose="020B0004020202020204" pitchFamily="34" charset="0"/>
                      </a:endParaRPr>
                    </a:p>
                  </a:txBody>
                  <a:tcPr marL="144000" marR="144000" marT="36000" marB="36000" anchor="ctr">
                    <a:solidFill>
                      <a:srgbClr val="E7EAED"/>
                    </a:solidFill>
                  </a:tcPr>
                </a:tc>
                <a:extLst>
                  <a:ext uri="{0D108BD9-81ED-4DB2-BD59-A6C34878D82A}">
                    <a16:rowId xmlns:a16="http://schemas.microsoft.com/office/drawing/2014/main" val="1812582186"/>
                  </a:ext>
                </a:extLst>
              </a:tr>
            </a:tbl>
          </a:graphicData>
        </a:graphic>
      </p:graphicFrame>
    </p:spTree>
    <p:extLst>
      <p:ext uri="{BB962C8B-B14F-4D97-AF65-F5344CB8AC3E}">
        <p14:creationId xmlns:p14="http://schemas.microsoft.com/office/powerpoint/2010/main" val="2198335700"/>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345</TotalTime>
  <Words>1416</Words>
  <Application>Microsoft Office PowerPoint</Application>
  <PresentationFormat>A4-papir (210 x 297 mm)</PresentationFormat>
  <Paragraphs>212</Paragraphs>
  <Slides>6</Slides>
  <Notes>0</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6</vt:i4>
      </vt:variant>
    </vt:vector>
  </HeadingPairs>
  <TitlesOfParts>
    <vt:vector size="15" baseType="lpstr">
      <vt:lpstr>Akshar SemiBold</vt:lpstr>
      <vt:lpstr>Aptos</vt:lpstr>
      <vt:lpstr>Aptos Display</vt:lpstr>
      <vt:lpstr>Aptos Narrow</vt:lpstr>
      <vt:lpstr>Arial</vt:lpstr>
      <vt:lpstr>Calibri</vt:lpstr>
      <vt:lpstr>Cambria</vt:lpstr>
      <vt:lpstr>Times New Roman</vt:lpstr>
      <vt:lpstr>Office-tema</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Christian Andersen Rødkjær Melin</dc:creator>
  <cp:lastModifiedBy>Christian Andersen Rødkjær Melin</cp:lastModifiedBy>
  <cp:revision>5</cp:revision>
  <cp:lastPrinted>2025-09-24T11:36:58Z</cp:lastPrinted>
  <dcterms:created xsi:type="dcterms:W3CDTF">2025-06-04T12:17:39Z</dcterms:created>
  <dcterms:modified xsi:type="dcterms:W3CDTF">2025-09-24T11:42:22Z</dcterms:modified>
</cp:coreProperties>
</file>